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2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2"/>
  </p:notesMasterIdLst>
  <p:sldIdLst>
    <p:sldId id="290" r:id="rId2"/>
    <p:sldId id="314" r:id="rId3"/>
    <p:sldId id="297" r:id="rId4"/>
    <p:sldId id="301" r:id="rId5"/>
    <p:sldId id="302" r:id="rId6"/>
    <p:sldId id="303" r:id="rId7"/>
    <p:sldId id="304" r:id="rId8"/>
    <p:sldId id="305" r:id="rId9"/>
    <p:sldId id="306" r:id="rId10"/>
    <p:sldId id="319" r:id="rId11"/>
    <p:sldId id="308" r:id="rId12"/>
    <p:sldId id="309" r:id="rId13"/>
    <p:sldId id="310" r:id="rId14"/>
    <p:sldId id="311" r:id="rId15"/>
    <p:sldId id="312" r:id="rId16"/>
    <p:sldId id="313" r:id="rId17"/>
    <p:sldId id="291" r:id="rId18"/>
    <p:sldId id="257" r:id="rId19"/>
    <p:sldId id="278" r:id="rId20"/>
    <p:sldId id="280" r:id="rId21"/>
    <p:sldId id="259" r:id="rId22"/>
    <p:sldId id="281" r:id="rId23"/>
    <p:sldId id="282" r:id="rId24"/>
    <p:sldId id="286" r:id="rId25"/>
    <p:sldId id="284" r:id="rId26"/>
    <p:sldId id="287" r:id="rId27"/>
    <p:sldId id="288" r:id="rId28"/>
    <p:sldId id="260" r:id="rId29"/>
    <p:sldId id="289" r:id="rId30"/>
    <p:sldId id="293" r:id="rId31"/>
    <p:sldId id="294" r:id="rId32"/>
    <p:sldId id="295" r:id="rId33"/>
    <p:sldId id="296" r:id="rId34"/>
    <p:sldId id="298" r:id="rId35"/>
    <p:sldId id="299" r:id="rId36"/>
    <p:sldId id="300" r:id="rId37"/>
    <p:sldId id="318" r:id="rId38"/>
    <p:sldId id="315" r:id="rId39"/>
    <p:sldId id="316" r:id="rId40"/>
    <p:sldId id="317" r:id="rId4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FA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12" autoAdjust="0"/>
    <p:restoredTop sz="94598" autoAdjust="0"/>
  </p:normalViewPr>
  <p:slideViewPr>
    <p:cSldViewPr>
      <p:cViewPr>
        <p:scale>
          <a:sx n="66" d="100"/>
          <a:sy n="66" d="100"/>
        </p:scale>
        <p:origin x="-1368" y="-9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978C9E23-D4B0-11CE-BF2D-00AA003F40D0}" ax:persistence="persistStorage" r:id="rId1"/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&#1050;&#1086;&#1085;&#1089;&#1091;&#1083;&#1100;&#1090;&#1072;&#1085;&#1090;%20&#1055;&#1083;&#1102;&#1089;\Application%20Data\Microsoft\Excel\&#1051;&#1080;&#1089;&#1090;%20&#1074;%20&#1041;&#1102;&#1076;&#1078;&#1077;&#1090;%20&#1076;&#1083;&#1103;%20&#1075;&#1088;&#1072;&#1078;&#1076;&#1072;&#1085;%20&#1080;&#1089;&#1087;&#1086;&#1083;&#1085;&#1077;&#1085;&#1080;&#1077;%20(version%201).xls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&#1050;&#1086;&#1085;&#1089;&#1091;&#1083;&#1100;&#1090;&#1072;&#1085;&#1090;%20&#1055;&#1083;&#1102;&#1089;\Application%20Data\Microsoft\Excel\&#1051;&#1080;&#1089;&#1090;%20&#1074;%20&#1041;&#1102;&#1076;&#1078;&#1077;&#1090;%20&#1076;&#1083;&#1103;%20&#1075;&#1088;&#1072;&#1078;&#1076;&#1072;&#1085;%20&#1080;&#1089;&#1087;&#1086;&#1083;&#1085;&#1077;&#1085;&#1080;&#1077;%20(version%201)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3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2904009720534804E-2"/>
          <c:y val="7.5757575757576471E-3"/>
          <c:w val="0.91859052247873663"/>
          <c:h val="0.80303030303030298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17895936"/>
        <c:axId val="117897472"/>
        <c:axId val="0"/>
      </c:bar3DChart>
      <c:catAx>
        <c:axId val="117895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2"/>
            </a:pPr>
            <a:endParaRPr lang="ru-RU"/>
          </a:p>
        </c:txPr>
        <c:crossAx val="117897472"/>
        <c:crosses val="autoZero"/>
        <c:auto val="1"/>
        <c:lblAlgn val="ctr"/>
        <c:lblOffset val="100"/>
        <c:noMultiLvlLbl val="0"/>
      </c:catAx>
      <c:valAx>
        <c:axId val="117897472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102"/>
            </a:pPr>
            <a:endParaRPr lang="ru-RU"/>
          </a:p>
        </c:txPr>
        <c:crossAx val="11789593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 w="152400" h="50800" prst="softRound"/>
    </a:sp3d>
  </c:spPr>
  <c:txPr>
    <a:bodyPr/>
    <a:lstStyle/>
    <a:p>
      <a:pPr>
        <a:defRPr sz="1803"/>
      </a:pPr>
      <a:endParaRPr lang="ru-RU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1.8912397180593437E-2"/>
          <c:w val="0.60963861548556886"/>
          <c:h val="0.9312500000000000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</c:spPr>
          <c:explosion val="27"/>
          <c:dPt>
            <c:idx val="0"/>
            <c:bubble3D val="0"/>
            <c:spPr>
              <a:gradFill rotWithShape="1">
                <a:gsLst>
                  <a:gs pos="0">
                    <a:schemeClr val="accent6">
                      <a:shade val="51000"/>
                      <a:satMod val="130000"/>
                    </a:schemeClr>
                  </a:gs>
                  <a:gs pos="80000">
                    <a:schemeClr val="accent6">
                      <a:shade val="93000"/>
                      <a:satMod val="130000"/>
                    </a:schemeClr>
                  </a:gs>
                  <a:gs pos="100000">
                    <a:schemeClr val="accent6">
                      <a:shade val="94000"/>
                      <a:satMod val="135000"/>
                    </a:schemeClr>
                  </a:gs>
                </a:gsLst>
                <a:lin ang="16200000" scaled="0"/>
              </a:gra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</c:dPt>
          <c:dPt>
            <c:idx val="1"/>
            <c:bubble3D val="0"/>
            <c:explosion val="38"/>
            <c:spPr>
              <a:solidFill>
                <a:schemeClr val="tx2">
                  <a:lumMod val="60000"/>
                  <a:lumOff val="40000"/>
                </a:schemeClr>
              </a:solidFill>
              <a:ln w="38100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Pt>
            <c:idx val="2"/>
            <c:bubble3D val="0"/>
            <c:spPr>
              <a:solidFill>
                <a:srgbClr val="92D050"/>
              </a:solidFill>
              <a:ln w="9525" cap="flat" cmpd="sng" algn="ctr">
                <a:noFill/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c:spPr>
          </c:dPt>
          <c:dLbls>
            <c:dLbl>
              <c:idx val="0"/>
              <c:layout>
                <c:manualLayout>
                  <c:x val="4.2577389043905484E-2"/>
                  <c:y val="0.10307256463423424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6946574470005488E-2"/>
                  <c:y val="-0.22836737204724444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9917799739323698E-2"/>
                  <c:y val="0.10590942421132325"/>
                </c:manualLayout>
              </c:layout>
              <c:spPr/>
              <c:txPr>
                <a:bodyPr/>
                <a:lstStyle/>
                <a:p>
                  <a:pPr>
                    <a:defRPr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Лист1!$A$2:$A$4</c:f>
              <c:strCache>
                <c:ptCount val="3"/>
                <c:pt idx="0">
                  <c:v>Пенсионное обеспечение - 5219,85 тыс. руб.</c:v>
                </c:pt>
                <c:pt idx="1">
                  <c:v>Социальное обеспечение населения - 103502,6 тыс. руб.</c:v>
                </c:pt>
                <c:pt idx="2">
                  <c:v>Другие вопросы в области социальной политики - 8168,8 тыс. руб.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4.5000000000000012E-2</c:v>
                </c:pt>
                <c:pt idx="1">
                  <c:v>0.88500000000000001</c:v>
                </c:pt>
                <c:pt idx="2">
                  <c:v>6.7000000000000004E-2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6146355347760757"/>
          <c:y val="0.20202990348131253"/>
          <c:w val="0.43814334154950368"/>
          <c:h val="0.59593990736079983"/>
        </c:manualLayout>
      </c:layout>
      <c:overlay val="0"/>
      <c:txPr>
        <a:bodyPr/>
        <a:lstStyle/>
        <a:p>
          <a:pPr>
            <a:defRPr sz="1400" b="1">
              <a:latin typeface="Cambria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2357855942502783E-2"/>
          <c:y val="0.12777223838576141"/>
          <c:w val="0.80758642423302651"/>
          <c:h val="0.4908097538284636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7.9771521441221516E-2"/>
                  <c:y val="3.468810409708845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4586792492108988"/>
                  <c:y val="-0.2254726766310748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9629422249596343E-2"/>
                  <c:y val="-1.300803903640822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  <c:pt idx="3">
                  <c:v>Другие вопросы в области ЖКХ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9.2000000000000068E-3</c:v>
                </c:pt>
                <c:pt idx="1">
                  <c:v>0.80920000000000003</c:v>
                </c:pt>
                <c:pt idx="2">
                  <c:v>0.11899999999999998</c:v>
                </c:pt>
                <c:pt idx="3">
                  <c:v>6.2600000000000003E-2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4320020013768464"/>
          <c:y val="2.9658957699384016E-2"/>
          <c:w val="0.31337885350353406"/>
          <c:h val="0.58513208040181941"/>
        </c:manualLayout>
      </c:layout>
      <c:overlay val="0"/>
      <c:txPr>
        <a:bodyPr/>
        <a:lstStyle/>
        <a:p>
          <a:pPr>
            <a:defRPr sz="11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0.15526342189497677"/>
                  <c:y val="-9.4071039412920946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3919855912352905E-3"/>
                  <c:y val="-1.9265259454887784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9610384762544704E-2"/>
                  <c:y val="2.904547463932291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1171703668449052E-2"/>
                  <c:y val="1.0777367510945338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МП "Развитие системы образования в го Сухой Лог до 2020 года"</c:v>
                </c:pt>
                <c:pt idx="1">
                  <c:v>МП "Развитие физической культуры и спорта в го Сухой Лог до 2020 года"</c:v>
                </c:pt>
                <c:pt idx="2">
                  <c:v>МП "Развитие культуры  и искусства в городском округе Сухой Лог до 2020 года"</c:v>
                </c:pt>
                <c:pt idx="3">
                  <c:v>МП "Комплексная программа  развития ЖКХ и дорожного хозяйства, организации благоустройства территории и повышения энергетической эффективности в го Сухой лог до 2020 года"</c:v>
                </c:pt>
                <c:pt idx="4">
                  <c:v>МП "Молодежь Свердловской области на территориии го Сухой Лог до 2020  года"</c:v>
                </c:pt>
                <c:pt idx="5">
                  <c:v>МП «Управление муниципальными финансами го Сухой Лог до 2020 года"</c:v>
                </c:pt>
                <c:pt idx="6">
                  <c:v>МП "Развитие информатизации в го Сухой Лог до 2020 года"</c:v>
                </c:pt>
                <c:pt idx="7">
                  <c:v>МП "Развитие субъектов малого и среднего предпринимательства в го Сухой Лог до 2020 года"</c:v>
                </c:pt>
                <c:pt idx="8">
                  <c:v>МП "Развитие физической культуры и спорта в го Сухой Лог до 2020 года"</c:v>
                </c:pt>
                <c:pt idx="9">
                  <c:v>МП "Выполнение муниципальных функций, переданных госуд. полномочий и обеспечение деятельности Администрации го  до 2020 года"</c:v>
                </c:pt>
                <c:pt idx="10">
                  <c:v>Непрограммные направления деятельности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754819.8</c:v>
                </c:pt>
                <c:pt idx="1">
                  <c:v>26769.4</c:v>
                </c:pt>
                <c:pt idx="2">
                  <c:v>115545</c:v>
                </c:pt>
                <c:pt idx="3">
                  <c:v>311074.40000000002</c:v>
                </c:pt>
                <c:pt idx="4">
                  <c:v>3303.5</c:v>
                </c:pt>
                <c:pt idx="5">
                  <c:v>10229.200000000004</c:v>
                </c:pt>
                <c:pt idx="6">
                  <c:v>436.2</c:v>
                </c:pt>
                <c:pt idx="7">
                  <c:v>1536.9</c:v>
                </c:pt>
                <c:pt idx="8">
                  <c:v>1060</c:v>
                </c:pt>
                <c:pt idx="9">
                  <c:v>90787.199999999997</c:v>
                </c:pt>
                <c:pt idx="10">
                  <c:v>45439.6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002857956083193"/>
          <c:y val="8.962273769985824E-4"/>
          <c:w val="0.34700845129468605"/>
          <c:h val="0.99910377262300165"/>
        </c:manualLayout>
      </c:layout>
      <c:overlay val="0"/>
      <c:txPr>
        <a:bodyPr/>
        <a:lstStyle/>
        <a:p>
          <a:pPr>
            <a:defRPr sz="9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title>
      <c:tx>
        <c:rich>
          <a:bodyPr/>
          <a:lstStyle/>
          <a:p>
            <a:pPr>
              <a:defRPr sz="1600" b="1">
                <a:solidFill>
                  <a:srgbClr val="7030A0"/>
                </a:solidFill>
                <a:latin typeface="Cambria" pitchFamily="18" charset="0"/>
              </a:defRPr>
            </a:pPr>
            <a:r>
              <a:rPr lang="ru-RU" sz="1600" b="1">
                <a:solidFill>
                  <a:srgbClr val="7030A0"/>
                </a:solidFill>
                <a:latin typeface="Cambria" pitchFamily="18" charset="0"/>
              </a:rPr>
              <a:t>Объем муниципального долга в 2013-2014 гг.</a:t>
            </a:r>
          </a:p>
        </c:rich>
      </c:tx>
      <c:layout>
        <c:manualLayout>
          <c:xMode val="edge"/>
          <c:yMode val="edge"/>
          <c:x val="0.1633228346456693"/>
          <c:y val="1.8897572182773745E-2"/>
        </c:manualLayout>
      </c:layout>
      <c:overlay val="0"/>
    </c:title>
    <c:autoTitleDeleted val="0"/>
    <c:view3D>
      <c:rotX val="2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494763614279879"/>
          <c:y val="0.14147193681545167"/>
          <c:w val="0.83533530183726945"/>
          <c:h val="0.63160502813628694"/>
        </c:manualLayout>
      </c:layout>
      <c:line3D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9525" cap="flat" cmpd="sng" algn="ctr">
              <a:solidFill>
                <a:schemeClr val="tx1">
                  <a:lumMod val="95000"/>
                  <a:lumOff val="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dLbls>
            <c:dLbl>
              <c:idx val="0"/>
              <c:layout>
                <c:manualLayout>
                  <c:x val="9.7679414009658426E-3"/>
                  <c:y val="0.108641214915186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3675117961352181E-2"/>
                  <c:y val="0.1185176889983855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0.1234559260399850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12657</a:t>
                    </a:r>
                    <a:r>
                      <a:rPr lang="ru-RU" dirty="0" smtClean="0"/>
                      <a:t>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на 01.01.2013</c:v>
                </c:pt>
                <c:pt idx="1">
                  <c:v>на 01.01.2014</c:v>
                </c:pt>
                <c:pt idx="2">
                  <c:v>на 31.12.2014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5900</c:v>
                </c:pt>
                <c:pt idx="2">
                  <c:v>12657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47283968"/>
        <c:axId val="147286656"/>
        <c:axId val="149957248"/>
      </c:line3DChart>
      <c:catAx>
        <c:axId val="1472839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47286656"/>
        <c:crosses val="autoZero"/>
        <c:auto val="1"/>
        <c:lblAlgn val="ctr"/>
        <c:lblOffset val="100"/>
        <c:noMultiLvlLbl val="0"/>
      </c:catAx>
      <c:valAx>
        <c:axId val="147286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147283968"/>
        <c:crosses val="autoZero"/>
        <c:crossBetween val="between"/>
      </c:valAx>
      <c:serAx>
        <c:axId val="149957248"/>
        <c:scaling>
          <c:orientation val="minMax"/>
        </c:scaling>
        <c:delete val="1"/>
        <c:axPos val="b"/>
        <c:majorTickMark val="out"/>
        <c:minorTickMark val="none"/>
        <c:tickLblPos val="nextTo"/>
        <c:crossAx val="147286656"/>
        <c:crosses val="autoZero"/>
      </c:ser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30"/>
      <c:depthPercent val="10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2904009720534804E-2"/>
          <c:y val="7.5757575757576471E-3"/>
          <c:w val="0.91859052247873663"/>
          <c:h val="0.80303030303030298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3324288"/>
        <c:axId val="123325824"/>
        <c:axId val="0"/>
      </c:bar3DChart>
      <c:catAx>
        <c:axId val="123324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2"/>
            </a:pPr>
            <a:endParaRPr lang="ru-RU"/>
          </a:p>
        </c:txPr>
        <c:crossAx val="123325824"/>
        <c:crosses val="autoZero"/>
        <c:auto val="1"/>
        <c:lblAlgn val="ctr"/>
        <c:lblOffset val="100"/>
        <c:noMultiLvlLbl val="0"/>
      </c:catAx>
      <c:valAx>
        <c:axId val="123325824"/>
        <c:scaling>
          <c:orientation val="minMax"/>
        </c:scaling>
        <c:delete val="0"/>
        <c:axPos val="l"/>
        <c:numFmt formatCode="#,##0.0" sourceLinked="1"/>
        <c:majorTickMark val="out"/>
        <c:minorTickMark val="none"/>
        <c:tickLblPos val="nextTo"/>
        <c:txPr>
          <a:bodyPr/>
          <a:lstStyle/>
          <a:p>
            <a:pPr>
              <a:defRPr sz="1102"/>
            </a:pPr>
            <a:endParaRPr lang="ru-RU"/>
          </a:p>
        </c:txPr>
        <c:crossAx val="1233242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cene3d>
      <a:camera prst="orthographicFront"/>
      <a:lightRig rig="threePt" dir="t"/>
    </a:scene3d>
    <a:sp3d>
      <a:bevelT w="152400" h="50800" prst="softRound"/>
    </a:sp3d>
  </c:spPr>
  <c:txPr>
    <a:bodyPr/>
    <a:lstStyle/>
    <a:p>
      <a:pPr>
        <a:defRPr sz="1803"/>
      </a:pPr>
      <a:endParaRPr lang="ru-RU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lnSpc>
                <a:spcPct val="70000"/>
              </a:lnSpc>
              <a:defRPr>
                <a:solidFill>
                  <a:schemeClr val="accent4">
                    <a:lumMod val="75000"/>
                  </a:schemeClr>
                </a:solidFill>
              </a:defRPr>
            </a:pPr>
            <a:endParaRPr lang="ru-RU" sz="1800" b="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lnSpc>
                <a:spcPct val="70000"/>
              </a:lnSpc>
              <a:defRPr>
                <a:solidFill>
                  <a:schemeClr val="accent4">
                    <a:lumMod val="75000"/>
                  </a:schemeClr>
                </a:solidFill>
              </a:defRPr>
            </a:pPr>
            <a:r>
              <a:rPr lang="ru-RU" sz="1800" b="0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 </a:t>
            </a:r>
            <a:r>
              <a:rPr lang="ru-RU" sz="1800" b="1" i="1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Всего произведено расходов – 1 312 319,82 тыс. руб</a:t>
            </a:r>
            <a:r>
              <a:rPr lang="ru-RU" sz="1800" b="0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.</a:t>
            </a:r>
            <a:endParaRPr lang="ru-RU" sz="1800" b="0" dirty="0">
              <a:solidFill>
                <a:schemeClr val="accent4">
                  <a:lumMod val="75000"/>
                </a:schemeClr>
              </a:solidFill>
              <a:latin typeface="Cambria" pitchFamily="18" charset="0"/>
            </a:endParaRPr>
          </a:p>
        </c:rich>
      </c:tx>
      <c:layout>
        <c:manualLayout>
          <c:xMode val="edge"/>
          <c:yMode val="edge"/>
          <c:x val="0.18725134786273445"/>
          <c:y val="0"/>
        </c:manualLayout>
      </c:layout>
      <c:overlay val="0"/>
    </c:title>
    <c:autoTitleDeleted val="0"/>
    <c:view3D>
      <c:rotX val="30"/>
      <c:rotY val="18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80873766939188"/>
          <c:y val="6.1495589899206955E-2"/>
          <c:w val="0.50988342020633759"/>
          <c:h val="0.7650638896153512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произведено расходов - 1 312 319,82 тыс. руб.</c:v>
                </c:pt>
              </c:strCache>
            </c:strRef>
          </c:tx>
          <c:spPr>
            <a:effectLst>
              <a:innerShdw blurRad="63500" dist="50800" dir="54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prst="angle"/>
            </a:sp3d>
          </c:spPr>
          <c:explosion val="15"/>
          <c:dPt>
            <c:idx val="2"/>
            <c:bubble3D val="0"/>
            <c:spPr>
              <a:solidFill>
                <a:schemeClr val="lt1"/>
              </a:solidFill>
              <a:ln w="25400" cap="flat" cmpd="sng" algn="ctr">
                <a:solidFill>
                  <a:schemeClr val="dk1"/>
                </a:solidFill>
                <a:prstDash val="solid"/>
              </a:ln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dPt>
            <c:idx val="6"/>
            <c:bubble3D val="0"/>
            <c:explosion val="7"/>
          </c:dPt>
          <c:dPt>
            <c:idx val="11"/>
            <c:bubble3D val="0"/>
            <c:spPr>
              <a:noFill/>
              <a:effectLst>
                <a:innerShdw blurRad="63500" dist="50800" dir="54000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>
                <a:bevelT prst="angle"/>
              </a:sp3d>
            </c:spPr>
          </c:dPt>
          <c:cat>
            <c:numRef>
              <c:f>Лист1!$A$2:$A$19</c:f>
              <c:numCache>
                <c:formatCode>General</c:formatCode>
                <c:ptCount val="18"/>
              </c:numCache>
            </c:num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5.7</c:v>
                </c:pt>
                <c:pt idx="1">
                  <c:v>0.16000000000000072</c:v>
                </c:pt>
                <c:pt idx="2">
                  <c:v>0.55000000000000004</c:v>
                </c:pt>
                <c:pt idx="3">
                  <c:v>3.1</c:v>
                </c:pt>
                <c:pt idx="4">
                  <c:v>13.9</c:v>
                </c:pt>
                <c:pt idx="5">
                  <c:v>9.0000000000000066E-2</c:v>
                </c:pt>
                <c:pt idx="6">
                  <c:v>60</c:v>
                </c:pt>
                <c:pt idx="7">
                  <c:v>6.4</c:v>
                </c:pt>
                <c:pt idx="8">
                  <c:v>8.9</c:v>
                </c:pt>
                <c:pt idx="9">
                  <c:v>1.06</c:v>
                </c:pt>
                <c:pt idx="10">
                  <c:v>9.0000000000000066E-2</c:v>
                </c:pt>
                <c:pt idx="11">
                  <c:v>1.2999999999999998E-2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2592702537318735"/>
          <c:y val="0"/>
          <c:w val="0.64504414766281515"/>
          <c:h val="0.908207593870335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- 1361001,29 тыс. руб.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Нац. безопасность и правоохранит.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муниципального долга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81312.63</c:v>
                </c:pt>
                <c:pt idx="1">
                  <c:v>2114.4</c:v>
                </c:pt>
                <c:pt idx="2">
                  <c:v>8055.42</c:v>
                </c:pt>
                <c:pt idx="3">
                  <c:v>43590.6</c:v>
                </c:pt>
                <c:pt idx="4">
                  <c:v>194293.86</c:v>
                </c:pt>
                <c:pt idx="5">
                  <c:v>1299.2</c:v>
                </c:pt>
                <c:pt idx="6">
                  <c:v>800815.44000000041</c:v>
                </c:pt>
                <c:pt idx="7">
                  <c:v>85276.28</c:v>
                </c:pt>
                <c:pt idx="8">
                  <c:v>128691.85</c:v>
                </c:pt>
                <c:pt idx="9">
                  <c:v>14221.6</c:v>
                </c:pt>
                <c:pt idx="10" formatCode="0.0">
                  <c:v>1130</c:v>
                </c:pt>
                <c:pt idx="11" formatCode="0.0">
                  <c:v>200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 - 1312319,82 тыс. руб.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Нац. безопасность и правоохранит.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муниципального долга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74972.350000000006</c:v>
                </c:pt>
                <c:pt idx="1">
                  <c:v>2114.4</c:v>
                </c:pt>
                <c:pt idx="2">
                  <c:v>7265.03</c:v>
                </c:pt>
                <c:pt idx="3">
                  <c:v>40979.550000000003</c:v>
                </c:pt>
                <c:pt idx="4">
                  <c:v>182765.79</c:v>
                </c:pt>
                <c:pt idx="5">
                  <c:v>1199.54</c:v>
                </c:pt>
                <c:pt idx="6">
                  <c:v>787459.1</c:v>
                </c:pt>
                <c:pt idx="7">
                  <c:v>83509.489999999991</c:v>
                </c:pt>
                <c:pt idx="8">
                  <c:v>116891.29</c:v>
                </c:pt>
                <c:pt idx="9">
                  <c:v>13858.1</c:v>
                </c:pt>
                <c:pt idx="10" formatCode="0.0">
                  <c:v>1130</c:v>
                </c:pt>
                <c:pt idx="11">
                  <c:v>175.18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40687104"/>
        <c:axId val="40688640"/>
      </c:barChart>
      <c:catAx>
        <c:axId val="40687104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txPr>
          <a:bodyPr/>
          <a:lstStyle/>
          <a:p>
            <a:pPr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688640"/>
        <c:crosses val="autoZero"/>
        <c:auto val="1"/>
        <c:lblAlgn val="ctr"/>
        <c:lblOffset val="100"/>
        <c:noMultiLvlLbl val="0"/>
      </c:catAx>
      <c:valAx>
        <c:axId val="40688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40687104"/>
        <c:crosses val="autoZero"/>
        <c:crossBetween val="between"/>
      </c:valAx>
      <c:spPr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t"/>
      <c:legendEntry>
        <c:idx val="0"/>
        <c:txPr>
          <a:bodyPr/>
          <a:lstStyle/>
          <a:p>
            <a:pPr>
              <a:defRPr sz="1300" b="1">
                <a:solidFill>
                  <a:srgbClr val="C0000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00" b="1">
                <a:solidFill>
                  <a:srgbClr val="0070C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0315487373516663"/>
          <c:y val="2.3560799065432327E-2"/>
          <c:w val="0.39684513855775888"/>
          <c:h val="0.12466833923376658"/>
        </c:manualLayout>
      </c:layout>
      <c:overlay val="0"/>
      <c:txPr>
        <a:bodyPr/>
        <a:lstStyle/>
        <a:p>
          <a:pPr>
            <a:defRPr sz="13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2592702537318741"/>
          <c:y val="0"/>
          <c:w val="0.64504414766281526"/>
          <c:h val="0.908207593870335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2013 год - 1194756,6 тыс. руб.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Нац. безопасность и правоохранит.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муниципального долга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59162.400000000001</c:v>
                </c:pt>
                <c:pt idx="1">
                  <c:v>2386.6999999999998</c:v>
                </c:pt>
                <c:pt idx="2">
                  <c:v>5522.7</c:v>
                </c:pt>
                <c:pt idx="3">
                  <c:v>41154.800000000003</c:v>
                </c:pt>
                <c:pt idx="4">
                  <c:v>122944.3</c:v>
                </c:pt>
                <c:pt idx="5">
                  <c:v>1067.8</c:v>
                </c:pt>
                <c:pt idx="6">
                  <c:v>737765.4</c:v>
                </c:pt>
                <c:pt idx="7">
                  <c:v>63492.800000000003</c:v>
                </c:pt>
                <c:pt idx="8">
                  <c:v>120232.1</c:v>
                </c:pt>
                <c:pt idx="9">
                  <c:v>39890.6</c:v>
                </c:pt>
                <c:pt idx="10" formatCode="0.0">
                  <c:v>1137</c:v>
                </c:pt>
                <c:pt idx="11" formatCode="0.0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 год - 1312319,82 тыс. руб.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>
                    <a:solidFill>
                      <a:srgbClr val="C0000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Лист1!$A$2:$A$13</c:f>
              <c:strCache>
                <c:ptCount val="12"/>
                <c:pt idx="0">
                  <c:v>Общегосударственные расходы</c:v>
                </c:pt>
                <c:pt idx="1">
                  <c:v>Национальная оборона</c:v>
                </c:pt>
                <c:pt idx="2">
                  <c:v>Нац. безопасность и правоохранит.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и кинематография</c:v>
                </c:pt>
                <c:pt idx="8">
                  <c:v>Социальная политика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Обслуживание муниципального долга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74972.350000000006</c:v>
                </c:pt>
                <c:pt idx="1">
                  <c:v>2114.4</c:v>
                </c:pt>
                <c:pt idx="2">
                  <c:v>7265.03</c:v>
                </c:pt>
                <c:pt idx="3">
                  <c:v>40979.550000000003</c:v>
                </c:pt>
                <c:pt idx="4">
                  <c:v>182765.79</c:v>
                </c:pt>
                <c:pt idx="5">
                  <c:v>1199.54</c:v>
                </c:pt>
                <c:pt idx="6">
                  <c:v>787459.1</c:v>
                </c:pt>
                <c:pt idx="7">
                  <c:v>83509.489999999991</c:v>
                </c:pt>
                <c:pt idx="8">
                  <c:v>116891.29</c:v>
                </c:pt>
                <c:pt idx="9">
                  <c:v>13858.1</c:v>
                </c:pt>
                <c:pt idx="10" formatCode="0.0">
                  <c:v>1130</c:v>
                </c:pt>
                <c:pt idx="11">
                  <c:v>175.18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43796096"/>
        <c:axId val="143797632"/>
      </c:barChart>
      <c:catAx>
        <c:axId val="143796096"/>
        <c:scaling>
          <c:orientation val="minMax"/>
        </c:scaling>
        <c:delete val="0"/>
        <c:axPos val="l"/>
        <c:majorTickMark val="out"/>
        <c:minorTickMark val="none"/>
        <c:tickLblPos val="nextTo"/>
        <c:spPr>
          <a:solidFill>
            <a:schemeClr val="bg1"/>
          </a:solidFill>
          <a:ln w="38100" cap="flat" cmpd="sng" algn="ctr">
            <a:solidFill>
              <a:schemeClr val="accent1"/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c:spPr>
        <c:txPr>
          <a:bodyPr/>
          <a:lstStyle/>
          <a:p>
            <a:pPr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3797632"/>
        <c:crosses val="autoZero"/>
        <c:auto val="1"/>
        <c:lblAlgn val="ctr"/>
        <c:lblOffset val="100"/>
        <c:noMultiLvlLbl val="0"/>
      </c:catAx>
      <c:valAx>
        <c:axId val="143797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43796096"/>
        <c:crosses val="autoZero"/>
        <c:crossBetween val="between"/>
      </c:valAx>
      <c:spPr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legend>
      <c:legendPos val="t"/>
      <c:legendEntry>
        <c:idx val="0"/>
        <c:txPr>
          <a:bodyPr/>
          <a:lstStyle/>
          <a:p>
            <a:pPr>
              <a:defRPr sz="1300" b="1">
                <a:solidFill>
                  <a:srgbClr val="FF0000"/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300" b="1">
                <a:solidFill>
                  <a:srgbClr val="0070C0"/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.60315487373516663"/>
          <c:y val="2.3560799065432327E-2"/>
          <c:w val="0.39684513855775888"/>
          <c:h val="0.13476927863703841"/>
        </c:manualLayout>
      </c:layout>
      <c:overlay val="0"/>
      <c:txPr>
        <a:bodyPr/>
        <a:lstStyle/>
        <a:p>
          <a:pPr>
            <a:defRPr sz="13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aseline="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4056749160273738"/>
          <c:y val="7.3949618976837939E-2"/>
          <c:w val="0.85943250839725993"/>
          <c:h val="0.6546325175054724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38100" cap="flat" cmpd="sng" algn="ctr">
              <a:solidFill>
                <a:schemeClr val="accent2">
                  <a:lumMod val="7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495295644230776E-2"/>
                  <c:y val="-0.38319348015270582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325568,6</a:t>
                    </a:r>
                    <a:r>
                      <a:rPr lang="ru-RU" sz="1100" dirty="0" smtClean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 т. Руб.</a:t>
                    </a:r>
                    <a:endParaRPr lang="en-US" sz="1100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477466555809984E-2"/>
                  <c:y val="-0.30924386117587005"/>
                </c:manualLayout>
              </c:layout>
              <c:tx>
                <c:rich>
                  <a:bodyPr/>
                  <a:lstStyle/>
                  <a:p>
                    <a:r>
                      <a:rPr lang="en-US" sz="1100" dirty="0" smtClean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320421,5</a:t>
                    </a:r>
                    <a:r>
                      <a:rPr lang="ru-RU" sz="1100" dirty="0" smtClean="0">
                        <a:solidFill>
                          <a:schemeClr val="tx2">
                            <a:lumMod val="50000"/>
                          </a:schemeClr>
                        </a:solidFill>
                      </a:rPr>
                      <a:t> т. руб.</a:t>
                    </a:r>
                    <a:endParaRPr lang="en-US" sz="1100" dirty="0">
                      <a:solidFill>
                        <a:schemeClr val="tx2">
                          <a:lumMod val="50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>
                    <a:solidFill>
                      <a:schemeClr val="tx2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2013 г</c:v>
                </c:pt>
                <c:pt idx="1">
                  <c:v>2014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325568.59999999998</c:v>
                </c:pt>
                <c:pt idx="1">
                  <c:v>320421.5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3875456"/>
        <c:axId val="143881344"/>
        <c:axId val="0"/>
      </c:bar3DChart>
      <c:catAx>
        <c:axId val="1438754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50" b="1">
                <a:solidFill>
                  <a:schemeClr val="tx2">
                    <a:lumMod val="50000"/>
                  </a:schemeClr>
                </a:solidFill>
              </a:defRPr>
            </a:pPr>
            <a:endParaRPr lang="ru-RU"/>
          </a:p>
        </c:txPr>
        <c:crossAx val="143881344"/>
        <c:crosses val="autoZero"/>
        <c:auto val="1"/>
        <c:lblAlgn val="ctr"/>
        <c:lblOffset val="100"/>
        <c:noMultiLvlLbl val="0"/>
      </c:catAx>
      <c:valAx>
        <c:axId val="14388134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3875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028535022702392"/>
          <c:y val="6.9840781016906106E-2"/>
          <c:w val="0.89971464977297355"/>
          <c:h val="0.646505161318705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3"/>
            </a:solidFill>
            <a:ln w="25400" cap="flat" cmpd="sng" algn="ctr">
              <a:solidFill>
                <a:srgbClr val="002060"/>
              </a:solidFill>
              <a:prstDash val="solid"/>
            </a:ln>
            <a:effectLst/>
          </c:spPr>
          <c:invertIfNegative val="0"/>
          <c:dLbls>
            <c:dLbl>
              <c:idx val="0"/>
              <c:layout>
                <c:manualLayout>
                  <c:x val="2.2792125051596345E-2"/>
                  <c:y val="-0.107935752480673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368336,4</a:t>
                    </a:r>
                    <a:r>
                      <a:rPr lang="ru-RU" dirty="0" smtClean="0"/>
                      <a:t> т.руб.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7917562769626448E-2"/>
                  <c:y val="-6.349161910627797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432048,5</a:t>
                    </a:r>
                    <a:r>
                      <a:rPr lang="ru-RU" dirty="0" smtClean="0"/>
                      <a:t> т. руб.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2013 г.</c:v>
                </c:pt>
                <c:pt idx="1">
                  <c:v>2014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368336.4</c:v>
                </c:pt>
                <c:pt idx="1">
                  <c:v>432048.5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4591488"/>
        <c:axId val="144601472"/>
        <c:axId val="0"/>
      </c:bar3DChart>
      <c:catAx>
        <c:axId val="14459148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44601472"/>
        <c:crosses val="autoZero"/>
        <c:auto val="1"/>
        <c:lblAlgn val="ctr"/>
        <c:lblOffset val="100"/>
        <c:noMultiLvlLbl val="0"/>
      </c:catAx>
      <c:valAx>
        <c:axId val="14460147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45914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615374062813214E-2"/>
          <c:y val="0"/>
          <c:w val="0.90460667152396479"/>
          <c:h val="0.699077325705241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 w="9525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</a:ln>
            <a:effectLst>
              <a:outerShdw blurRad="40000" dist="20000" dir="5400000" rotWithShape="0">
                <a:srgbClr val="000000">
                  <a:alpha val="38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contourClr>
                <a:srgbClr val="000000"/>
              </a:contourClr>
            </a:sp3d>
          </c:spPr>
          <c:invertIfNegative val="0"/>
          <c:dLbls>
            <c:dLbl>
              <c:idx val="0"/>
              <c:layout>
                <c:manualLayout>
                  <c:x val="-0.15917298916543068"/>
                  <c:y val="0.22536860242858917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63492,8</a:t>
                    </a:r>
                    <a:r>
                      <a:rPr lang="ru-RU" dirty="0" smtClean="0"/>
                      <a:t> т.руб.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1292257843017354"/>
                  <c:y val="0.27474974739312225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83509,5</a:t>
                    </a:r>
                    <a:r>
                      <a:rPr lang="ru-RU" dirty="0" smtClean="0"/>
                      <a:t> т.руб.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2013 год</c:v>
                </c:pt>
                <c:pt idx="1">
                  <c:v>2014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63492.800000000003</c:v>
                </c:pt>
                <c:pt idx="1">
                  <c:v>83509.5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5785600"/>
        <c:axId val="145787136"/>
        <c:axId val="0"/>
      </c:bar3DChart>
      <c:catAx>
        <c:axId val="145785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300" b="1"/>
            </a:pPr>
            <a:endParaRPr lang="ru-RU"/>
          </a:p>
        </c:txPr>
        <c:crossAx val="145787136"/>
        <c:crosses val="autoZero"/>
        <c:auto val="1"/>
        <c:lblAlgn val="ctr"/>
        <c:lblOffset val="100"/>
        <c:noMultiLvlLbl val="0"/>
      </c:catAx>
      <c:valAx>
        <c:axId val="14578713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5785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4444133374394575E-2"/>
          <c:y val="6.743169704874169E-2"/>
          <c:w val="0.91111173325121086"/>
          <c:h val="0.6850732191419135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20201846992560621"/>
                  <c:y val="0.211394267388641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39890,6</a:t>
                    </a:r>
                    <a:r>
                      <a: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 </a:t>
                    </a:r>
                    <a:r>
                      <a:rPr lang="ru-RU" sz="1200" b="1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т. </a:t>
                    </a:r>
                    <a:r>
                      <a: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руб.</a:t>
                    </a:r>
                    <a:endParaRPr lang="en-US" sz="1200" b="1" dirty="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2929170622205138"/>
                  <c:y val="-5.991670713212123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13858,1</a:t>
                    </a:r>
                    <a:r>
                      <a: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 </a:t>
                    </a:r>
                    <a:r>
                      <a:rPr lang="ru-RU" sz="1200" b="1" dirty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т. </a:t>
                    </a:r>
                    <a:r>
                      <a:rPr lang="ru-RU" sz="1200" b="1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руб.</a:t>
                    </a:r>
                    <a:endParaRPr lang="en-US" sz="1200" b="1" dirty="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200" b="1">
                    <a:solidFill>
                      <a:schemeClr val="accent4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2013 г.</c:v>
                </c:pt>
                <c:pt idx="1">
                  <c:v>2014 г.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39890.6</c:v>
                </c:pt>
                <c:pt idx="1">
                  <c:v>13858.1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45775232"/>
        <c:axId val="146200064"/>
        <c:axId val="0"/>
      </c:bar3DChart>
      <c:catAx>
        <c:axId val="14577523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accent4">
                    <a:lumMod val="50000"/>
                  </a:schemeClr>
                </a:solidFill>
              </a:defRPr>
            </a:pPr>
            <a:endParaRPr lang="ru-RU"/>
          </a:p>
        </c:txPr>
        <c:crossAx val="146200064"/>
        <c:crosses val="autoZero"/>
        <c:auto val="1"/>
        <c:lblAlgn val="ctr"/>
        <c:lblOffset val="100"/>
        <c:noMultiLvlLbl val="0"/>
      </c:catAx>
      <c:valAx>
        <c:axId val="1462000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45775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7A442F-DBFE-4D07-881B-A1F64A2028BA}" type="doc">
      <dgm:prSet loTypeId="urn:microsoft.com/office/officeart/2005/8/layout/orgChart1" loCatId="hierarchy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841EF261-3455-4948-871A-60EFACD3B96E}">
      <dgm:prSet phldrT="[Текст]" custT="1"/>
      <dgm:spPr>
        <a:solidFill>
          <a:srgbClr val="DDFAFB">
            <a:alpha val="80000"/>
          </a:srgbClr>
        </a:solidFill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r>
            <a: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Источники финансирования дефицита бюджета</a:t>
          </a:r>
          <a:endParaRPr lang="ru-RU" sz="1800" b="1" dirty="0">
            <a:solidFill>
              <a:schemeClr val="tx1">
                <a:lumMod val="95000"/>
                <a:lumOff val="5000"/>
              </a:schemeClr>
            </a:solidFill>
            <a:latin typeface="Cambria" pitchFamily="18" charset="0"/>
          </a:endParaRPr>
        </a:p>
      </dgm:t>
    </dgm:pt>
    <dgm:pt modelId="{47458C99-8956-48BD-BACB-9895590AA2C6}" type="parTrans" cxnId="{EC918020-02A3-4A8E-983D-9362B187BC97}">
      <dgm:prSet/>
      <dgm:spPr/>
      <dgm:t>
        <a:bodyPr/>
        <a:lstStyle/>
        <a:p>
          <a:endParaRPr lang="ru-RU"/>
        </a:p>
      </dgm:t>
    </dgm:pt>
    <dgm:pt modelId="{3D785A38-2924-47D1-8395-A8F75AD8B703}" type="sibTrans" cxnId="{EC918020-02A3-4A8E-983D-9362B187BC97}">
      <dgm:prSet/>
      <dgm:spPr/>
      <dgm:t>
        <a:bodyPr/>
        <a:lstStyle/>
        <a:p>
          <a:endParaRPr lang="ru-RU"/>
        </a:p>
      </dgm:t>
    </dgm:pt>
    <dgm:pt modelId="{C7325B33-6C51-42EB-AB9F-44A5356756E4}">
      <dgm:prSet phldrT="[Текст]" custT="1"/>
      <dgm:spPr>
        <a:solidFill>
          <a:srgbClr val="DDFAFB">
            <a:alpha val="70000"/>
          </a:srgbClr>
        </a:solidFill>
        <a:effectLst>
          <a:glow rad="101600">
            <a:schemeClr val="accent1">
              <a:lumMod val="75000"/>
              <a:alpha val="40000"/>
            </a:schemeClr>
          </a:glow>
        </a:effectLst>
      </dgm:spPr>
      <dgm:t>
        <a:bodyPr/>
        <a:lstStyle/>
        <a:p>
          <a:r>
            <a:rPr lang="ru-RU" sz="12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муниципальные займы</a:t>
          </a:r>
          <a:r>
            <a:rPr lang="ru-RU" sz="1200" b="0" u="none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, </a:t>
          </a:r>
        </a:p>
        <a:p>
          <a:r>
            <a:rPr lang="ru-RU" sz="1200" b="0" u="none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осуществляемые путем выпуска муниципальных ценных бумаг от имени городского округа</a:t>
          </a:r>
          <a:endParaRPr lang="ru-RU" sz="1200" b="1" u="sng" dirty="0">
            <a:solidFill>
              <a:schemeClr val="tx1">
                <a:lumMod val="95000"/>
                <a:lumOff val="5000"/>
              </a:schemeClr>
            </a:solidFill>
            <a:latin typeface="Cambria" pitchFamily="18" charset="0"/>
          </a:endParaRPr>
        </a:p>
      </dgm:t>
    </dgm:pt>
    <dgm:pt modelId="{99DCA5EF-D520-42C3-80B6-5A3CC0D73ED4}" type="parTrans" cxnId="{5A7B0158-2482-4DBD-BFA0-08C1F1BBE5DB}">
      <dgm:prSet/>
      <dgm:spPr/>
      <dgm:t>
        <a:bodyPr/>
        <a:lstStyle/>
        <a:p>
          <a:endParaRPr lang="ru-RU"/>
        </a:p>
      </dgm:t>
    </dgm:pt>
    <dgm:pt modelId="{4B4BB33D-D1C3-4BFE-B17F-079C249A1A96}" type="sibTrans" cxnId="{5A7B0158-2482-4DBD-BFA0-08C1F1BBE5DB}">
      <dgm:prSet/>
      <dgm:spPr/>
      <dgm:t>
        <a:bodyPr/>
        <a:lstStyle/>
        <a:p>
          <a:endParaRPr lang="ru-RU"/>
        </a:p>
      </dgm:t>
    </dgm:pt>
    <dgm:pt modelId="{F95C8189-E00D-49F0-85AD-8049368408CA}">
      <dgm:prSet phldrT="[Текст]" custT="1"/>
      <dgm:spPr>
        <a:solidFill>
          <a:srgbClr val="DDFAFB">
            <a:alpha val="70000"/>
          </a:srgbClr>
        </a:solidFill>
        <a:ln>
          <a:noFill/>
        </a:ln>
        <a:effectLst>
          <a:glow rad="101600">
            <a:schemeClr val="accent1">
              <a:lumMod val="75000"/>
              <a:alpha val="4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2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бюджетные кредиты</a:t>
          </a:r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, </a:t>
          </a:r>
        </a:p>
        <a:p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полученные от бюджетов других уровней бюджетной системы РФ</a:t>
          </a:r>
          <a:endParaRPr lang="ru-RU" sz="1200" dirty="0">
            <a:solidFill>
              <a:schemeClr val="tx1">
                <a:lumMod val="95000"/>
                <a:lumOff val="5000"/>
              </a:schemeClr>
            </a:solidFill>
            <a:latin typeface="Cambria" pitchFamily="18" charset="0"/>
          </a:endParaRPr>
        </a:p>
      </dgm:t>
    </dgm:pt>
    <dgm:pt modelId="{C95532D5-1E08-43C2-B300-3DCA73A99091}" type="parTrans" cxnId="{54BDBEB6-F6F7-43E1-BE06-A5D03A7B6712}">
      <dgm:prSet/>
      <dgm:spPr/>
      <dgm:t>
        <a:bodyPr/>
        <a:lstStyle/>
        <a:p>
          <a:endParaRPr lang="ru-RU"/>
        </a:p>
      </dgm:t>
    </dgm:pt>
    <dgm:pt modelId="{53822A0F-BB76-40EC-AE6E-CC8B18CAE9BB}" type="sibTrans" cxnId="{54BDBEB6-F6F7-43E1-BE06-A5D03A7B6712}">
      <dgm:prSet/>
      <dgm:spPr/>
      <dgm:t>
        <a:bodyPr/>
        <a:lstStyle/>
        <a:p>
          <a:endParaRPr lang="ru-RU"/>
        </a:p>
      </dgm:t>
    </dgm:pt>
    <dgm:pt modelId="{5B22239E-C452-48CE-8064-FD0A60A3AD66}">
      <dgm:prSet phldrT="[Текст]" custT="1"/>
      <dgm:spPr>
        <a:solidFill>
          <a:srgbClr val="DDFAFB">
            <a:alpha val="70000"/>
          </a:srgbClr>
        </a:solidFill>
        <a:ln>
          <a:noFill/>
        </a:ln>
        <a:effectLst>
          <a:glow rad="101600">
            <a:schemeClr val="accent1">
              <a:lumMod val="75000"/>
              <a:alpha val="6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2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изменение остатков</a:t>
          </a:r>
          <a:r>
            <a:rPr lang="ru-RU" sz="1200" u="sng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 </a:t>
          </a:r>
          <a:r>
            <a:rPr lang="ru-RU" sz="1200" u="none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средств </a:t>
          </a:r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на счетах по учету средств местного бюджета</a:t>
          </a:r>
          <a:endParaRPr lang="ru-RU" sz="1200" dirty="0">
            <a:solidFill>
              <a:schemeClr val="tx1">
                <a:lumMod val="95000"/>
                <a:lumOff val="5000"/>
              </a:schemeClr>
            </a:solidFill>
            <a:latin typeface="Cambria" pitchFamily="18" charset="0"/>
          </a:endParaRPr>
        </a:p>
      </dgm:t>
    </dgm:pt>
    <dgm:pt modelId="{F95F4148-19BF-4590-A242-1F4D1F1E9F8B}" type="parTrans" cxnId="{110AB713-D27A-4AF5-BB81-2770E2363FC0}">
      <dgm:prSet/>
      <dgm:spPr/>
      <dgm:t>
        <a:bodyPr/>
        <a:lstStyle/>
        <a:p>
          <a:endParaRPr lang="ru-RU"/>
        </a:p>
      </dgm:t>
    </dgm:pt>
    <dgm:pt modelId="{80A0BD64-CDA1-470E-BAD4-B053EEC5BE68}" type="sibTrans" cxnId="{110AB713-D27A-4AF5-BB81-2770E2363FC0}">
      <dgm:prSet/>
      <dgm:spPr/>
      <dgm:t>
        <a:bodyPr/>
        <a:lstStyle/>
        <a:p>
          <a:endParaRPr lang="ru-RU"/>
        </a:p>
      </dgm:t>
    </dgm:pt>
    <dgm:pt modelId="{06BB9EAB-23F8-4598-A938-67FC31DFF593}">
      <dgm:prSet phldrT="[Текст]" custT="1"/>
      <dgm:spPr>
        <a:solidFill>
          <a:srgbClr val="DDFAFB">
            <a:alpha val="70000"/>
          </a:srgbClr>
        </a:solidFill>
        <a:ln>
          <a:noFill/>
        </a:ln>
        <a:effectLst>
          <a:glow rad="101600">
            <a:schemeClr val="accent1">
              <a:lumMod val="75000"/>
              <a:alpha val="6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2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кредиты</a:t>
          </a:r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, </a:t>
          </a:r>
        </a:p>
        <a:p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полученные от кредитных организаций</a:t>
          </a:r>
          <a:endParaRPr lang="ru-RU" sz="1200" dirty="0">
            <a:solidFill>
              <a:schemeClr val="tx1">
                <a:lumMod val="95000"/>
                <a:lumOff val="5000"/>
              </a:schemeClr>
            </a:solidFill>
            <a:latin typeface="Cambria" pitchFamily="18" charset="0"/>
          </a:endParaRPr>
        </a:p>
      </dgm:t>
    </dgm:pt>
    <dgm:pt modelId="{698512CA-CC5A-439D-8441-E51B7613B984}" type="parTrans" cxnId="{364E5EE2-D081-411D-B786-0B099C5AE99F}">
      <dgm:prSet/>
      <dgm:spPr/>
      <dgm:t>
        <a:bodyPr/>
        <a:lstStyle/>
        <a:p>
          <a:endParaRPr lang="ru-RU"/>
        </a:p>
      </dgm:t>
    </dgm:pt>
    <dgm:pt modelId="{6C647E87-935D-4FC7-99A9-4E2322C7E4A2}" type="sibTrans" cxnId="{364E5EE2-D081-411D-B786-0B099C5AE99F}">
      <dgm:prSet/>
      <dgm:spPr/>
      <dgm:t>
        <a:bodyPr/>
        <a:lstStyle/>
        <a:p>
          <a:endParaRPr lang="ru-RU"/>
        </a:p>
      </dgm:t>
    </dgm:pt>
    <dgm:pt modelId="{21BFD246-D605-4B5D-AF25-858D0AB7E80F}">
      <dgm:prSet phldrT="[Текст]" custT="1"/>
      <dgm:spPr>
        <a:solidFill>
          <a:srgbClr val="DDFAFB">
            <a:alpha val="70000"/>
          </a:srgbClr>
        </a:solidFill>
        <a:ln>
          <a:noFill/>
        </a:ln>
        <a:effectLst>
          <a:glow rad="101600">
            <a:schemeClr val="accent1">
              <a:lumMod val="75000"/>
              <a:alpha val="60000"/>
            </a:schemeClr>
          </a:glow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  <dgm:t>
        <a:bodyPr/>
        <a:lstStyle/>
        <a:p>
          <a:r>
            <a:rPr lang="ru-RU" sz="1200" b="1" u="sng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иные источники</a:t>
          </a:r>
          <a:r>
            <a:rPr lang="ru-RU" sz="1200" dirty="0" smtClean="0">
              <a:solidFill>
                <a:schemeClr val="tx1">
                  <a:lumMod val="95000"/>
                  <a:lumOff val="5000"/>
                </a:schemeClr>
              </a:solidFill>
              <a:latin typeface="Cambria" pitchFamily="18" charset="0"/>
            </a:rPr>
            <a:t> внутреннего финансирования дефицитов бюджета</a:t>
          </a:r>
          <a:endParaRPr lang="ru-RU" sz="1200" dirty="0">
            <a:solidFill>
              <a:schemeClr val="tx1">
                <a:lumMod val="95000"/>
                <a:lumOff val="5000"/>
              </a:schemeClr>
            </a:solidFill>
            <a:latin typeface="Cambria" pitchFamily="18" charset="0"/>
          </a:endParaRPr>
        </a:p>
      </dgm:t>
    </dgm:pt>
    <dgm:pt modelId="{7366C9B0-75E2-40F2-BA5F-9C6DF0E44F55}" type="parTrans" cxnId="{0886C466-A50F-41DC-BF6B-220F6EE792FC}">
      <dgm:prSet/>
      <dgm:spPr/>
      <dgm:t>
        <a:bodyPr/>
        <a:lstStyle/>
        <a:p>
          <a:endParaRPr lang="ru-RU"/>
        </a:p>
      </dgm:t>
    </dgm:pt>
    <dgm:pt modelId="{7D442441-30DF-4ABE-91D8-17C6A439B309}" type="sibTrans" cxnId="{0886C466-A50F-41DC-BF6B-220F6EE792FC}">
      <dgm:prSet/>
      <dgm:spPr/>
      <dgm:t>
        <a:bodyPr/>
        <a:lstStyle/>
        <a:p>
          <a:endParaRPr lang="ru-RU"/>
        </a:p>
      </dgm:t>
    </dgm:pt>
    <dgm:pt modelId="{70006F8B-9844-4645-9E8E-EE478A77DAC3}" type="pres">
      <dgm:prSet presAssocID="{A87A442F-DBFE-4D07-881B-A1F64A2028B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51E7C7E-7C94-4D34-BA88-2AA73281BF09}" type="pres">
      <dgm:prSet presAssocID="{841EF261-3455-4948-871A-60EFACD3B96E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5B6F972-ABED-499D-ADB3-03CA314026C3}" type="pres">
      <dgm:prSet presAssocID="{841EF261-3455-4948-871A-60EFACD3B96E}" presName="rootComposite1" presStyleCnt="0"/>
      <dgm:spPr/>
      <dgm:t>
        <a:bodyPr/>
        <a:lstStyle/>
        <a:p>
          <a:endParaRPr lang="ru-RU"/>
        </a:p>
      </dgm:t>
    </dgm:pt>
    <dgm:pt modelId="{02FF6611-C0F3-420E-8CCC-A56BA3DCEC38}" type="pres">
      <dgm:prSet presAssocID="{841EF261-3455-4948-871A-60EFACD3B96E}" presName="rootText1" presStyleLbl="node0" presStyleIdx="0" presStyleCnt="1" custScaleX="425946" custScaleY="98310" custLinFactNeighborX="5703" custLinFactNeighborY="-4026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35EE409-8968-406D-A7FE-984D85C0C37D}" type="pres">
      <dgm:prSet presAssocID="{841EF261-3455-4948-871A-60EFACD3B96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5380B9C-31BC-4669-853F-63E2F53B334E}" type="pres">
      <dgm:prSet presAssocID="{841EF261-3455-4948-871A-60EFACD3B96E}" presName="hierChild2" presStyleCnt="0"/>
      <dgm:spPr/>
      <dgm:t>
        <a:bodyPr/>
        <a:lstStyle/>
        <a:p>
          <a:endParaRPr lang="ru-RU"/>
        </a:p>
      </dgm:t>
    </dgm:pt>
    <dgm:pt modelId="{5CBFC9DD-1BFA-43FA-A7F0-B0184FDBA362}" type="pres">
      <dgm:prSet presAssocID="{99DCA5EF-D520-42C3-80B6-5A3CC0D73ED4}" presName="Name37" presStyleLbl="parChTrans1D2" presStyleIdx="0" presStyleCnt="5"/>
      <dgm:spPr/>
      <dgm:t>
        <a:bodyPr/>
        <a:lstStyle/>
        <a:p>
          <a:endParaRPr lang="ru-RU"/>
        </a:p>
      </dgm:t>
    </dgm:pt>
    <dgm:pt modelId="{79629C5F-55B1-4E2F-B8F9-0A40869748B6}" type="pres">
      <dgm:prSet presAssocID="{C7325B33-6C51-42EB-AB9F-44A5356756E4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3CA6194-EA7C-49DA-A336-AB87282A1DDA}" type="pres">
      <dgm:prSet presAssocID="{C7325B33-6C51-42EB-AB9F-44A5356756E4}" presName="rootComposite" presStyleCnt="0"/>
      <dgm:spPr/>
      <dgm:t>
        <a:bodyPr/>
        <a:lstStyle/>
        <a:p>
          <a:endParaRPr lang="ru-RU"/>
        </a:p>
      </dgm:t>
    </dgm:pt>
    <dgm:pt modelId="{DCCD4B16-F589-49A8-854E-9A61035B9377}" type="pres">
      <dgm:prSet presAssocID="{C7325B33-6C51-42EB-AB9F-44A5356756E4}" presName="rootText" presStyleLbl="node2" presStyleIdx="0" presStyleCnt="5" custScaleX="131114" custScaleY="2398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5B49EC4-04C8-4B28-ABDA-EA675C7245D4}" type="pres">
      <dgm:prSet presAssocID="{C7325B33-6C51-42EB-AB9F-44A5356756E4}" presName="rootConnector" presStyleLbl="node2" presStyleIdx="0" presStyleCnt="5"/>
      <dgm:spPr/>
      <dgm:t>
        <a:bodyPr/>
        <a:lstStyle/>
        <a:p>
          <a:endParaRPr lang="ru-RU"/>
        </a:p>
      </dgm:t>
    </dgm:pt>
    <dgm:pt modelId="{DF7C73FC-D0F8-4B63-BA59-BEE72D77FB6D}" type="pres">
      <dgm:prSet presAssocID="{C7325B33-6C51-42EB-AB9F-44A5356756E4}" presName="hierChild4" presStyleCnt="0"/>
      <dgm:spPr/>
      <dgm:t>
        <a:bodyPr/>
        <a:lstStyle/>
        <a:p>
          <a:endParaRPr lang="ru-RU"/>
        </a:p>
      </dgm:t>
    </dgm:pt>
    <dgm:pt modelId="{7968151F-915E-4E47-849C-04EEE189D214}" type="pres">
      <dgm:prSet presAssocID="{C7325B33-6C51-42EB-AB9F-44A5356756E4}" presName="hierChild5" presStyleCnt="0"/>
      <dgm:spPr/>
      <dgm:t>
        <a:bodyPr/>
        <a:lstStyle/>
        <a:p>
          <a:endParaRPr lang="ru-RU"/>
        </a:p>
      </dgm:t>
    </dgm:pt>
    <dgm:pt modelId="{6EF4E044-533F-417A-AA2B-450822FF7438}" type="pres">
      <dgm:prSet presAssocID="{C95532D5-1E08-43C2-B300-3DCA73A99091}" presName="Name37" presStyleLbl="parChTrans1D2" presStyleIdx="1" presStyleCnt="5"/>
      <dgm:spPr/>
      <dgm:t>
        <a:bodyPr/>
        <a:lstStyle/>
        <a:p>
          <a:endParaRPr lang="ru-RU"/>
        </a:p>
      </dgm:t>
    </dgm:pt>
    <dgm:pt modelId="{6F8EF03A-6A29-4F5F-BE3C-DB0FC89DACE7}" type="pres">
      <dgm:prSet presAssocID="{F95C8189-E00D-49F0-85AD-8049368408CA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341EA99-E0BB-45DE-A9AF-2A5335840B80}" type="pres">
      <dgm:prSet presAssocID="{F95C8189-E00D-49F0-85AD-8049368408CA}" presName="rootComposite" presStyleCnt="0"/>
      <dgm:spPr/>
      <dgm:t>
        <a:bodyPr/>
        <a:lstStyle/>
        <a:p>
          <a:endParaRPr lang="ru-RU"/>
        </a:p>
      </dgm:t>
    </dgm:pt>
    <dgm:pt modelId="{9C424BDC-F7FD-4A59-B529-C97AFCA5A410}" type="pres">
      <dgm:prSet presAssocID="{F95C8189-E00D-49F0-85AD-8049368408CA}" presName="rootText" presStyleLbl="node2" presStyleIdx="1" presStyleCnt="5" custScaleX="109713" custScaleY="23988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AA5CA17-25BD-4826-A218-C5257F97566F}" type="pres">
      <dgm:prSet presAssocID="{F95C8189-E00D-49F0-85AD-8049368408CA}" presName="rootConnector" presStyleLbl="node2" presStyleIdx="1" presStyleCnt="5"/>
      <dgm:spPr/>
      <dgm:t>
        <a:bodyPr/>
        <a:lstStyle/>
        <a:p>
          <a:endParaRPr lang="ru-RU"/>
        </a:p>
      </dgm:t>
    </dgm:pt>
    <dgm:pt modelId="{FC97CC02-FE27-4EEF-8847-7274A66297F6}" type="pres">
      <dgm:prSet presAssocID="{F95C8189-E00D-49F0-85AD-8049368408CA}" presName="hierChild4" presStyleCnt="0"/>
      <dgm:spPr/>
      <dgm:t>
        <a:bodyPr/>
        <a:lstStyle/>
        <a:p>
          <a:endParaRPr lang="ru-RU"/>
        </a:p>
      </dgm:t>
    </dgm:pt>
    <dgm:pt modelId="{C9F0F6CA-7AFB-4AFD-93EF-5AAE23DB2E88}" type="pres">
      <dgm:prSet presAssocID="{F95C8189-E00D-49F0-85AD-8049368408CA}" presName="hierChild5" presStyleCnt="0"/>
      <dgm:spPr/>
      <dgm:t>
        <a:bodyPr/>
        <a:lstStyle/>
        <a:p>
          <a:endParaRPr lang="ru-RU"/>
        </a:p>
      </dgm:t>
    </dgm:pt>
    <dgm:pt modelId="{F8E5F9FE-4B30-4865-94C1-89AB7FA9194E}" type="pres">
      <dgm:prSet presAssocID="{698512CA-CC5A-439D-8441-E51B7613B984}" presName="Name37" presStyleLbl="parChTrans1D2" presStyleIdx="2" presStyleCnt="5"/>
      <dgm:spPr/>
      <dgm:t>
        <a:bodyPr/>
        <a:lstStyle/>
        <a:p>
          <a:endParaRPr lang="ru-RU"/>
        </a:p>
      </dgm:t>
    </dgm:pt>
    <dgm:pt modelId="{87EAC55C-2DF7-4AFC-9B65-A665F2C50C5B}" type="pres">
      <dgm:prSet presAssocID="{06BB9EAB-23F8-4598-A938-67FC31DFF593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98092DF8-FE1B-48F4-AFA3-91A0DD802585}" type="pres">
      <dgm:prSet presAssocID="{06BB9EAB-23F8-4598-A938-67FC31DFF593}" presName="rootComposite" presStyleCnt="0"/>
      <dgm:spPr/>
      <dgm:t>
        <a:bodyPr/>
        <a:lstStyle/>
        <a:p>
          <a:endParaRPr lang="ru-RU"/>
        </a:p>
      </dgm:t>
    </dgm:pt>
    <dgm:pt modelId="{4B2D497D-CF1A-49BF-A821-1D59CA24A351}" type="pres">
      <dgm:prSet presAssocID="{06BB9EAB-23F8-4598-A938-67FC31DFF593}" presName="rootText" presStyleLbl="node2" presStyleIdx="2" presStyleCnt="5" custScaleX="83467" custScaleY="2377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47B2ADC-BD8F-4191-9BB4-0738C4B9D829}" type="pres">
      <dgm:prSet presAssocID="{06BB9EAB-23F8-4598-A938-67FC31DFF593}" presName="rootConnector" presStyleLbl="node2" presStyleIdx="2" presStyleCnt="5"/>
      <dgm:spPr/>
      <dgm:t>
        <a:bodyPr/>
        <a:lstStyle/>
        <a:p>
          <a:endParaRPr lang="ru-RU"/>
        </a:p>
      </dgm:t>
    </dgm:pt>
    <dgm:pt modelId="{8E762C16-505F-44D7-B31F-7C17227DF8D6}" type="pres">
      <dgm:prSet presAssocID="{06BB9EAB-23F8-4598-A938-67FC31DFF593}" presName="hierChild4" presStyleCnt="0"/>
      <dgm:spPr/>
      <dgm:t>
        <a:bodyPr/>
        <a:lstStyle/>
        <a:p>
          <a:endParaRPr lang="ru-RU"/>
        </a:p>
      </dgm:t>
    </dgm:pt>
    <dgm:pt modelId="{0C3FDCF8-160D-411B-BAA4-6C6933A61DC0}" type="pres">
      <dgm:prSet presAssocID="{06BB9EAB-23F8-4598-A938-67FC31DFF593}" presName="hierChild5" presStyleCnt="0"/>
      <dgm:spPr/>
      <dgm:t>
        <a:bodyPr/>
        <a:lstStyle/>
        <a:p>
          <a:endParaRPr lang="ru-RU"/>
        </a:p>
      </dgm:t>
    </dgm:pt>
    <dgm:pt modelId="{38C41AAF-40C2-4E92-A51B-2DF1470D6DE3}" type="pres">
      <dgm:prSet presAssocID="{F95F4148-19BF-4590-A242-1F4D1F1E9F8B}" presName="Name37" presStyleLbl="parChTrans1D2" presStyleIdx="3" presStyleCnt="5"/>
      <dgm:spPr/>
      <dgm:t>
        <a:bodyPr/>
        <a:lstStyle/>
        <a:p>
          <a:endParaRPr lang="ru-RU"/>
        </a:p>
      </dgm:t>
    </dgm:pt>
    <dgm:pt modelId="{65F66B12-824B-40B0-9D98-AE4793CDAF13}" type="pres">
      <dgm:prSet presAssocID="{5B22239E-C452-48CE-8064-FD0A60A3AD66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18D925C5-82C8-474B-8672-1017F48FE468}" type="pres">
      <dgm:prSet presAssocID="{5B22239E-C452-48CE-8064-FD0A60A3AD66}" presName="rootComposite" presStyleCnt="0"/>
      <dgm:spPr/>
      <dgm:t>
        <a:bodyPr/>
        <a:lstStyle/>
        <a:p>
          <a:endParaRPr lang="ru-RU"/>
        </a:p>
      </dgm:t>
    </dgm:pt>
    <dgm:pt modelId="{B32C14C6-CBDD-423A-9CF2-54BC9D0FB1D8}" type="pres">
      <dgm:prSet presAssocID="{5B22239E-C452-48CE-8064-FD0A60A3AD66}" presName="rootText" presStyleLbl="node2" presStyleIdx="3" presStyleCnt="5" custScaleY="237727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26C9882-ED46-4D23-B6CE-BAB1629531F1}" type="pres">
      <dgm:prSet presAssocID="{5B22239E-C452-48CE-8064-FD0A60A3AD66}" presName="rootConnector" presStyleLbl="node2" presStyleIdx="3" presStyleCnt="5"/>
      <dgm:spPr/>
      <dgm:t>
        <a:bodyPr/>
        <a:lstStyle/>
        <a:p>
          <a:endParaRPr lang="ru-RU"/>
        </a:p>
      </dgm:t>
    </dgm:pt>
    <dgm:pt modelId="{4BDD9857-2173-462A-BFDF-86ADEA165865}" type="pres">
      <dgm:prSet presAssocID="{5B22239E-C452-48CE-8064-FD0A60A3AD66}" presName="hierChild4" presStyleCnt="0"/>
      <dgm:spPr/>
      <dgm:t>
        <a:bodyPr/>
        <a:lstStyle/>
        <a:p>
          <a:endParaRPr lang="ru-RU"/>
        </a:p>
      </dgm:t>
    </dgm:pt>
    <dgm:pt modelId="{5468CF11-3865-4869-B9C2-C41F7EA53452}" type="pres">
      <dgm:prSet presAssocID="{5B22239E-C452-48CE-8064-FD0A60A3AD66}" presName="hierChild5" presStyleCnt="0"/>
      <dgm:spPr/>
      <dgm:t>
        <a:bodyPr/>
        <a:lstStyle/>
        <a:p>
          <a:endParaRPr lang="ru-RU"/>
        </a:p>
      </dgm:t>
    </dgm:pt>
    <dgm:pt modelId="{8A27DAD4-4946-46B8-AFCA-40845E25493A}" type="pres">
      <dgm:prSet presAssocID="{7366C9B0-75E2-40F2-BA5F-9C6DF0E44F55}" presName="Name37" presStyleLbl="parChTrans1D2" presStyleIdx="4" presStyleCnt="5"/>
      <dgm:spPr/>
      <dgm:t>
        <a:bodyPr/>
        <a:lstStyle/>
        <a:p>
          <a:endParaRPr lang="ru-RU"/>
        </a:p>
      </dgm:t>
    </dgm:pt>
    <dgm:pt modelId="{AA4F9B11-F28E-428B-952B-A051EE9CF246}" type="pres">
      <dgm:prSet presAssocID="{21BFD246-D605-4B5D-AF25-858D0AB7E80F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8E7D10AF-058E-4053-9F75-433EBCA4EB36}" type="pres">
      <dgm:prSet presAssocID="{21BFD246-D605-4B5D-AF25-858D0AB7E80F}" presName="rootComposite" presStyleCnt="0"/>
      <dgm:spPr/>
      <dgm:t>
        <a:bodyPr/>
        <a:lstStyle/>
        <a:p>
          <a:endParaRPr lang="ru-RU"/>
        </a:p>
      </dgm:t>
    </dgm:pt>
    <dgm:pt modelId="{B106B6AC-D6B8-4BC9-B10C-7BC40B7F3ABC}" type="pres">
      <dgm:prSet presAssocID="{21BFD246-D605-4B5D-AF25-858D0AB7E80F}" presName="rootText" presStyleLbl="node2" presStyleIdx="4" presStyleCnt="5" custScaleY="22992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1DCD35F-17FC-48D4-991F-AA01F1424B21}" type="pres">
      <dgm:prSet presAssocID="{21BFD246-D605-4B5D-AF25-858D0AB7E80F}" presName="rootConnector" presStyleLbl="node2" presStyleIdx="4" presStyleCnt="5"/>
      <dgm:spPr/>
      <dgm:t>
        <a:bodyPr/>
        <a:lstStyle/>
        <a:p>
          <a:endParaRPr lang="ru-RU"/>
        </a:p>
      </dgm:t>
    </dgm:pt>
    <dgm:pt modelId="{56272FA4-6356-41D0-9518-FA61F01D1317}" type="pres">
      <dgm:prSet presAssocID="{21BFD246-D605-4B5D-AF25-858D0AB7E80F}" presName="hierChild4" presStyleCnt="0"/>
      <dgm:spPr/>
      <dgm:t>
        <a:bodyPr/>
        <a:lstStyle/>
        <a:p>
          <a:endParaRPr lang="ru-RU"/>
        </a:p>
      </dgm:t>
    </dgm:pt>
    <dgm:pt modelId="{97FD7029-9C92-405D-95DA-67EBF18FD66F}" type="pres">
      <dgm:prSet presAssocID="{21BFD246-D605-4B5D-AF25-858D0AB7E80F}" presName="hierChild5" presStyleCnt="0"/>
      <dgm:spPr/>
      <dgm:t>
        <a:bodyPr/>
        <a:lstStyle/>
        <a:p>
          <a:endParaRPr lang="ru-RU"/>
        </a:p>
      </dgm:t>
    </dgm:pt>
    <dgm:pt modelId="{67E00A28-092F-4897-AD56-C57B102BE7D0}" type="pres">
      <dgm:prSet presAssocID="{841EF261-3455-4948-871A-60EFACD3B96E}" presName="hierChild3" presStyleCnt="0"/>
      <dgm:spPr/>
      <dgm:t>
        <a:bodyPr/>
        <a:lstStyle/>
        <a:p>
          <a:endParaRPr lang="ru-RU"/>
        </a:p>
      </dgm:t>
    </dgm:pt>
  </dgm:ptLst>
  <dgm:cxnLst>
    <dgm:cxn modelId="{D64670F8-1F18-45CD-BBF4-4B51284AD6F1}" type="presOf" srcId="{C95532D5-1E08-43C2-B300-3DCA73A99091}" destId="{6EF4E044-533F-417A-AA2B-450822FF7438}" srcOrd="0" destOrd="0" presId="urn:microsoft.com/office/officeart/2005/8/layout/orgChart1"/>
    <dgm:cxn modelId="{0AEB25A4-AE22-4328-953A-762AC492639B}" type="presOf" srcId="{99DCA5EF-D520-42C3-80B6-5A3CC0D73ED4}" destId="{5CBFC9DD-1BFA-43FA-A7F0-B0184FDBA362}" srcOrd="0" destOrd="0" presId="urn:microsoft.com/office/officeart/2005/8/layout/orgChart1"/>
    <dgm:cxn modelId="{FEF83386-3367-4D42-8618-9C33112333DA}" type="presOf" srcId="{7366C9B0-75E2-40F2-BA5F-9C6DF0E44F55}" destId="{8A27DAD4-4946-46B8-AFCA-40845E25493A}" srcOrd="0" destOrd="0" presId="urn:microsoft.com/office/officeart/2005/8/layout/orgChart1"/>
    <dgm:cxn modelId="{4C1395A4-667B-422B-AD82-727D87AA9BA0}" type="presOf" srcId="{A87A442F-DBFE-4D07-881B-A1F64A2028BA}" destId="{70006F8B-9844-4645-9E8E-EE478A77DAC3}" srcOrd="0" destOrd="0" presId="urn:microsoft.com/office/officeart/2005/8/layout/orgChart1"/>
    <dgm:cxn modelId="{A7BFDCFB-29FB-4726-9D4E-9E775A30E645}" type="presOf" srcId="{C7325B33-6C51-42EB-AB9F-44A5356756E4}" destId="{DCCD4B16-F589-49A8-854E-9A61035B9377}" srcOrd="0" destOrd="0" presId="urn:microsoft.com/office/officeart/2005/8/layout/orgChart1"/>
    <dgm:cxn modelId="{65BC44DA-B172-45FE-81E9-6728D39DD37F}" type="presOf" srcId="{5B22239E-C452-48CE-8064-FD0A60A3AD66}" destId="{426C9882-ED46-4D23-B6CE-BAB1629531F1}" srcOrd="1" destOrd="0" presId="urn:microsoft.com/office/officeart/2005/8/layout/orgChart1"/>
    <dgm:cxn modelId="{364E5EE2-D081-411D-B786-0B099C5AE99F}" srcId="{841EF261-3455-4948-871A-60EFACD3B96E}" destId="{06BB9EAB-23F8-4598-A938-67FC31DFF593}" srcOrd="2" destOrd="0" parTransId="{698512CA-CC5A-439D-8441-E51B7613B984}" sibTransId="{6C647E87-935D-4FC7-99A9-4E2322C7E4A2}"/>
    <dgm:cxn modelId="{CB2B8F21-3436-418B-B2FD-43AB019F9AAD}" type="presOf" srcId="{F95C8189-E00D-49F0-85AD-8049368408CA}" destId="{5AA5CA17-25BD-4826-A218-C5257F97566F}" srcOrd="1" destOrd="0" presId="urn:microsoft.com/office/officeart/2005/8/layout/orgChart1"/>
    <dgm:cxn modelId="{0886C466-A50F-41DC-BF6B-220F6EE792FC}" srcId="{841EF261-3455-4948-871A-60EFACD3B96E}" destId="{21BFD246-D605-4B5D-AF25-858D0AB7E80F}" srcOrd="4" destOrd="0" parTransId="{7366C9B0-75E2-40F2-BA5F-9C6DF0E44F55}" sibTransId="{7D442441-30DF-4ABE-91D8-17C6A439B309}"/>
    <dgm:cxn modelId="{1409017F-F754-4394-BF3F-D07BB4A1A9B9}" type="presOf" srcId="{5B22239E-C452-48CE-8064-FD0A60A3AD66}" destId="{B32C14C6-CBDD-423A-9CF2-54BC9D0FB1D8}" srcOrd="0" destOrd="0" presId="urn:microsoft.com/office/officeart/2005/8/layout/orgChart1"/>
    <dgm:cxn modelId="{5A7B0158-2482-4DBD-BFA0-08C1F1BBE5DB}" srcId="{841EF261-3455-4948-871A-60EFACD3B96E}" destId="{C7325B33-6C51-42EB-AB9F-44A5356756E4}" srcOrd="0" destOrd="0" parTransId="{99DCA5EF-D520-42C3-80B6-5A3CC0D73ED4}" sibTransId="{4B4BB33D-D1C3-4BFE-B17F-079C249A1A96}"/>
    <dgm:cxn modelId="{5D166EEC-3019-4C48-8320-B49B3E2CEBDF}" type="presOf" srcId="{841EF261-3455-4948-871A-60EFACD3B96E}" destId="{A35EE409-8968-406D-A7FE-984D85C0C37D}" srcOrd="1" destOrd="0" presId="urn:microsoft.com/office/officeart/2005/8/layout/orgChart1"/>
    <dgm:cxn modelId="{CBA26E3A-23A9-4EB0-B3B0-21BA124C2064}" type="presOf" srcId="{C7325B33-6C51-42EB-AB9F-44A5356756E4}" destId="{45B49EC4-04C8-4B28-ABDA-EA675C7245D4}" srcOrd="1" destOrd="0" presId="urn:microsoft.com/office/officeart/2005/8/layout/orgChart1"/>
    <dgm:cxn modelId="{A7AD8F68-64B3-4C95-89CA-094A433B48E5}" type="presOf" srcId="{06BB9EAB-23F8-4598-A938-67FC31DFF593}" destId="{B47B2ADC-BD8F-4191-9BB4-0738C4B9D829}" srcOrd="1" destOrd="0" presId="urn:microsoft.com/office/officeart/2005/8/layout/orgChart1"/>
    <dgm:cxn modelId="{AAF51424-DA0F-4F2E-A5C3-12983F2CC1C1}" type="presOf" srcId="{21BFD246-D605-4B5D-AF25-858D0AB7E80F}" destId="{F1DCD35F-17FC-48D4-991F-AA01F1424B21}" srcOrd="1" destOrd="0" presId="urn:microsoft.com/office/officeart/2005/8/layout/orgChart1"/>
    <dgm:cxn modelId="{8959891F-64AD-49D5-8C82-E8D2AC5BDA66}" type="presOf" srcId="{21BFD246-D605-4B5D-AF25-858D0AB7E80F}" destId="{B106B6AC-D6B8-4BC9-B10C-7BC40B7F3ABC}" srcOrd="0" destOrd="0" presId="urn:microsoft.com/office/officeart/2005/8/layout/orgChart1"/>
    <dgm:cxn modelId="{54BDBEB6-F6F7-43E1-BE06-A5D03A7B6712}" srcId="{841EF261-3455-4948-871A-60EFACD3B96E}" destId="{F95C8189-E00D-49F0-85AD-8049368408CA}" srcOrd="1" destOrd="0" parTransId="{C95532D5-1E08-43C2-B300-3DCA73A99091}" sibTransId="{53822A0F-BB76-40EC-AE6E-CC8B18CAE9BB}"/>
    <dgm:cxn modelId="{4D27DEE1-AB71-4396-B1C2-1C54436B4515}" type="presOf" srcId="{F95C8189-E00D-49F0-85AD-8049368408CA}" destId="{9C424BDC-F7FD-4A59-B529-C97AFCA5A410}" srcOrd="0" destOrd="0" presId="urn:microsoft.com/office/officeart/2005/8/layout/orgChart1"/>
    <dgm:cxn modelId="{0FD79A4C-DB19-4714-8096-5D80677B5D29}" type="presOf" srcId="{698512CA-CC5A-439D-8441-E51B7613B984}" destId="{F8E5F9FE-4B30-4865-94C1-89AB7FA9194E}" srcOrd="0" destOrd="0" presId="urn:microsoft.com/office/officeart/2005/8/layout/orgChart1"/>
    <dgm:cxn modelId="{A1B2DA2D-C0A9-4CF5-A738-D205F5DFB199}" type="presOf" srcId="{F95F4148-19BF-4590-A242-1F4D1F1E9F8B}" destId="{38C41AAF-40C2-4E92-A51B-2DF1470D6DE3}" srcOrd="0" destOrd="0" presId="urn:microsoft.com/office/officeart/2005/8/layout/orgChart1"/>
    <dgm:cxn modelId="{5B4B4677-FFA2-4E81-8287-84BFD04441C7}" type="presOf" srcId="{06BB9EAB-23F8-4598-A938-67FC31DFF593}" destId="{4B2D497D-CF1A-49BF-A821-1D59CA24A351}" srcOrd="0" destOrd="0" presId="urn:microsoft.com/office/officeart/2005/8/layout/orgChart1"/>
    <dgm:cxn modelId="{110AB713-D27A-4AF5-BB81-2770E2363FC0}" srcId="{841EF261-3455-4948-871A-60EFACD3B96E}" destId="{5B22239E-C452-48CE-8064-FD0A60A3AD66}" srcOrd="3" destOrd="0" parTransId="{F95F4148-19BF-4590-A242-1F4D1F1E9F8B}" sibTransId="{80A0BD64-CDA1-470E-BAD4-B053EEC5BE68}"/>
    <dgm:cxn modelId="{86DE92F8-5F40-4B8F-972C-4FC2F39D3CEA}" type="presOf" srcId="{841EF261-3455-4948-871A-60EFACD3B96E}" destId="{02FF6611-C0F3-420E-8CCC-A56BA3DCEC38}" srcOrd="0" destOrd="0" presId="urn:microsoft.com/office/officeart/2005/8/layout/orgChart1"/>
    <dgm:cxn modelId="{EC918020-02A3-4A8E-983D-9362B187BC97}" srcId="{A87A442F-DBFE-4D07-881B-A1F64A2028BA}" destId="{841EF261-3455-4948-871A-60EFACD3B96E}" srcOrd="0" destOrd="0" parTransId="{47458C99-8956-48BD-BACB-9895590AA2C6}" sibTransId="{3D785A38-2924-47D1-8395-A8F75AD8B703}"/>
    <dgm:cxn modelId="{1B5F31DF-D438-4BB6-8766-DE439B853FEE}" type="presParOf" srcId="{70006F8B-9844-4645-9E8E-EE478A77DAC3}" destId="{E51E7C7E-7C94-4D34-BA88-2AA73281BF09}" srcOrd="0" destOrd="0" presId="urn:microsoft.com/office/officeart/2005/8/layout/orgChart1"/>
    <dgm:cxn modelId="{3D55C282-8960-40B2-A8AA-2D6E97AC84E0}" type="presParOf" srcId="{E51E7C7E-7C94-4D34-BA88-2AA73281BF09}" destId="{15B6F972-ABED-499D-ADB3-03CA314026C3}" srcOrd="0" destOrd="0" presId="urn:microsoft.com/office/officeart/2005/8/layout/orgChart1"/>
    <dgm:cxn modelId="{21EEB3AD-1E3A-4337-8B55-35BAD6C5C96C}" type="presParOf" srcId="{15B6F972-ABED-499D-ADB3-03CA314026C3}" destId="{02FF6611-C0F3-420E-8CCC-A56BA3DCEC38}" srcOrd="0" destOrd="0" presId="urn:microsoft.com/office/officeart/2005/8/layout/orgChart1"/>
    <dgm:cxn modelId="{56DAA53C-CDE7-40A3-8F57-AD4DC5CE700B}" type="presParOf" srcId="{15B6F972-ABED-499D-ADB3-03CA314026C3}" destId="{A35EE409-8968-406D-A7FE-984D85C0C37D}" srcOrd="1" destOrd="0" presId="urn:microsoft.com/office/officeart/2005/8/layout/orgChart1"/>
    <dgm:cxn modelId="{1E54DD14-28C7-4246-B5AD-242D2F8ECC1C}" type="presParOf" srcId="{E51E7C7E-7C94-4D34-BA88-2AA73281BF09}" destId="{65380B9C-31BC-4669-853F-63E2F53B334E}" srcOrd="1" destOrd="0" presId="urn:microsoft.com/office/officeart/2005/8/layout/orgChart1"/>
    <dgm:cxn modelId="{BCB52A51-2990-460A-B67A-399C18D271A8}" type="presParOf" srcId="{65380B9C-31BC-4669-853F-63E2F53B334E}" destId="{5CBFC9DD-1BFA-43FA-A7F0-B0184FDBA362}" srcOrd="0" destOrd="0" presId="urn:microsoft.com/office/officeart/2005/8/layout/orgChart1"/>
    <dgm:cxn modelId="{C4191906-80C5-4FA4-9BDD-71E1FF64951F}" type="presParOf" srcId="{65380B9C-31BC-4669-853F-63E2F53B334E}" destId="{79629C5F-55B1-4E2F-B8F9-0A40869748B6}" srcOrd="1" destOrd="0" presId="urn:microsoft.com/office/officeart/2005/8/layout/orgChart1"/>
    <dgm:cxn modelId="{DF567EE3-72C5-4D96-BD8D-97859257D717}" type="presParOf" srcId="{79629C5F-55B1-4E2F-B8F9-0A40869748B6}" destId="{13CA6194-EA7C-49DA-A336-AB87282A1DDA}" srcOrd="0" destOrd="0" presId="urn:microsoft.com/office/officeart/2005/8/layout/orgChart1"/>
    <dgm:cxn modelId="{79D0768B-8968-4E90-9EEC-4AD04636DC51}" type="presParOf" srcId="{13CA6194-EA7C-49DA-A336-AB87282A1DDA}" destId="{DCCD4B16-F589-49A8-854E-9A61035B9377}" srcOrd="0" destOrd="0" presId="urn:microsoft.com/office/officeart/2005/8/layout/orgChart1"/>
    <dgm:cxn modelId="{B292AE32-A4FE-4338-A72A-9AA6370BE429}" type="presParOf" srcId="{13CA6194-EA7C-49DA-A336-AB87282A1DDA}" destId="{45B49EC4-04C8-4B28-ABDA-EA675C7245D4}" srcOrd="1" destOrd="0" presId="urn:microsoft.com/office/officeart/2005/8/layout/orgChart1"/>
    <dgm:cxn modelId="{976EF377-A106-45A0-961E-5EDD5F25F2CF}" type="presParOf" srcId="{79629C5F-55B1-4E2F-B8F9-0A40869748B6}" destId="{DF7C73FC-D0F8-4B63-BA59-BEE72D77FB6D}" srcOrd="1" destOrd="0" presId="urn:microsoft.com/office/officeart/2005/8/layout/orgChart1"/>
    <dgm:cxn modelId="{78C3CCCE-1BB3-40E9-9365-F93ACC3DF8A6}" type="presParOf" srcId="{79629C5F-55B1-4E2F-B8F9-0A40869748B6}" destId="{7968151F-915E-4E47-849C-04EEE189D214}" srcOrd="2" destOrd="0" presId="urn:microsoft.com/office/officeart/2005/8/layout/orgChart1"/>
    <dgm:cxn modelId="{100B25FE-4350-4FFD-8C3D-F290D3E0FB7D}" type="presParOf" srcId="{65380B9C-31BC-4669-853F-63E2F53B334E}" destId="{6EF4E044-533F-417A-AA2B-450822FF7438}" srcOrd="2" destOrd="0" presId="urn:microsoft.com/office/officeart/2005/8/layout/orgChart1"/>
    <dgm:cxn modelId="{8647B7ED-7197-4263-B151-A1AD0B6957FE}" type="presParOf" srcId="{65380B9C-31BC-4669-853F-63E2F53B334E}" destId="{6F8EF03A-6A29-4F5F-BE3C-DB0FC89DACE7}" srcOrd="3" destOrd="0" presId="urn:microsoft.com/office/officeart/2005/8/layout/orgChart1"/>
    <dgm:cxn modelId="{FBD77B0F-B8D4-4DEF-9580-F3EE2D4AD77E}" type="presParOf" srcId="{6F8EF03A-6A29-4F5F-BE3C-DB0FC89DACE7}" destId="{A341EA99-E0BB-45DE-A9AF-2A5335840B80}" srcOrd="0" destOrd="0" presId="urn:microsoft.com/office/officeart/2005/8/layout/orgChart1"/>
    <dgm:cxn modelId="{F565B19E-4A56-4094-B5A3-11CC55E67A33}" type="presParOf" srcId="{A341EA99-E0BB-45DE-A9AF-2A5335840B80}" destId="{9C424BDC-F7FD-4A59-B529-C97AFCA5A410}" srcOrd="0" destOrd="0" presId="urn:microsoft.com/office/officeart/2005/8/layout/orgChart1"/>
    <dgm:cxn modelId="{A42EB806-DD47-4239-B382-F006A45E1E0C}" type="presParOf" srcId="{A341EA99-E0BB-45DE-A9AF-2A5335840B80}" destId="{5AA5CA17-25BD-4826-A218-C5257F97566F}" srcOrd="1" destOrd="0" presId="urn:microsoft.com/office/officeart/2005/8/layout/orgChart1"/>
    <dgm:cxn modelId="{690BF5B6-C884-4260-B60F-426D964BC048}" type="presParOf" srcId="{6F8EF03A-6A29-4F5F-BE3C-DB0FC89DACE7}" destId="{FC97CC02-FE27-4EEF-8847-7274A66297F6}" srcOrd="1" destOrd="0" presId="urn:microsoft.com/office/officeart/2005/8/layout/orgChart1"/>
    <dgm:cxn modelId="{359E27D7-6C8D-468F-821A-9C4A4B6B339E}" type="presParOf" srcId="{6F8EF03A-6A29-4F5F-BE3C-DB0FC89DACE7}" destId="{C9F0F6CA-7AFB-4AFD-93EF-5AAE23DB2E88}" srcOrd="2" destOrd="0" presId="urn:microsoft.com/office/officeart/2005/8/layout/orgChart1"/>
    <dgm:cxn modelId="{544EA9EC-5BCC-4781-A033-E15F4D9D109F}" type="presParOf" srcId="{65380B9C-31BC-4669-853F-63E2F53B334E}" destId="{F8E5F9FE-4B30-4865-94C1-89AB7FA9194E}" srcOrd="4" destOrd="0" presId="urn:microsoft.com/office/officeart/2005/8/layout/orgChart1"/>
    <dgm:cxn modelId="{33F8F826-8A7C-415C-9D1E-39731162B644}" type="presParOf" srcId="{65380B9C-31BC-4669-853F-63E2F53B334E}" destId="{87EAC55C-2DF7-4AFC-9B65-A665F2C50C5B}" srcOrd="5" destOrd="0" presId="urn:microsoft.com/office/officeart/2005/8/layout/orgChart1"/>
    <dgm:cxn modelId="{7B147005-A0FE-4F9D-909F-3CEDE63AEBD0}" type="presParOf" srcId="{87EAC55C-2DF7-4AFC-9B65-A665F2C50C5B}" destId="{98092DF8-FE1B-48F4-AFA3-91A0DD802585}" srcOrd="0" destOrd="0" presId="urn:microsoft.com/office/officeart/2005/8/layout/orgChart1"/>
    <dgm:cxn modelId="{DEDA2576-95F1-4690-B883-93F337B1BED8}" type="presParOf" srcId="{98092DF8-FE1B-48F4-AFA3-91A0DD802585}" destId="{4B2D497D-CF1A-49BF-A821-1D59CA24A351}" srcOrd="0" destOrd="0" presId="urn:microsoft.com/office/officeart/2005/8/layout/orgChart1"/>
    <dgm:cxn modelId="{BE329DDF-749C-45EE-97DC-045A6BDE8B21}" type="presParOf" srcId="{98092DF8-FE1B-48F4-AFA3-91A0DD802585}" destId="{B47B2ADC-BD8F-4191-9BB4-0738C4B9D829}" srcOrd="1" destOrd="0" presId="urn:microsoft.com/office/officeart/2005/8/layout/orgChart1"/>
    <dgm:cxn modelId="{07951748-40C1-45F9-B9D9-B725BBC8AF93}" type="presParOf" srcId="{87EAC55C-2DF7-4AFC-9B65-A665F2C50C5B}" destId="{8E762C16-505F-44D7-B31F-7C17227DF8D6}" srcOrd="1" destOrd="0" presId="urn:microsoft.com/office/officeart/2005/8/layout/orgChart1"/>
    <dgm:cxn modelId="{B5691F1B-7D86-465A-9C9B-E8246CE6EDA7}" type="presParOf" srcId="{87EAC55C-2DF7-4AFC-9B65-A665F2C50C5B}" destId="{0C3FDCF8-160D-411B-BAA4-6C6933A61DC0}" srcOrd="2" destOrd="0" presId="urn:microsoft.com/office/officeart/2005/8/layout/orgChart1"/>
    <dgm:cxn modelId="{06F5FC73-F1DE-49D5-8FC9-4328F73B8571}" type="presParOf" srcId="{65380B9C-31BC-4669-853F-63E2F53B334E}" destId="{38C41AAF-40C2-4E92-A51B-2DF1470D6DE3}" srcOrd="6" destOrd="0" presId="urn:microsoft.com/office/officeart/2005/8/layout/orgChart1"/>
    <dgm:cxn modelId="{BBC6E970-C573-4321-99A5-7126D648D1B3}" type="presParOf" srcId="{65380B9C-31BC-4669-853F-63E2F53B334E}" destId="{65F66B12-824B-40B0-9D98-AE4793CDAF13}" srcOrd="7" destOrd="0" presId="urn:microsoft.com/office/officeart/2005/8/layout/orgChart1"/>
    <dgm:cxn modelId="{F402C6F2-479C-4121-85D9-92A9E9CDD882}" type="presParOf" srcId="{65F66B12-824B-40B0-9D98-AE4793CDAF13}" destId="{18D925C5-82C8-474B-8672-1017F48FE468}" srcOrd="0" destOrd="0" presId="urn:microsoft.com/office/officeart/2005/8/layout/orgChart1"/>
    <dgm:cxn modelId="{62178E9D-A861-488C-89E8-D380CF9F8E6B}" type="presParOf" srcId="{18D925C5-82C8-474B-8672-1017F48FE468}" destId="{B32C14C6-CBDD-423A-9CF2-54BC9D0FB1D8}" srcOrd="0" destOrd="0" presId="urn:microsoft.com/office/officeart/2005/8/layout/orgChart1"/>
    <dgm:cxn modelId="{14279C4D-CC85-4D5E-A4AB-847E14C64BC6}" type="presParOf" srcId="{18D925C5-82C8-474B-8672-1017F48FE468}" destId="{426C9882-ED46-4D23-B6CE-BAB1629531F1}" srcOrd="1" destOrd="0" presId="urn:microsoft.com/office/officeart/2005/8/layout/orgChart1"/>
    <dgm:cxn modelId="{73327ED9-8002-498C-83F1-0C41A3E69DD1}" type="presParOf" srcId="{65F66B12-824B-40B0-9D98-AE4793CDAF13}" destId="{4BDD9857-2173-462A-BFDF-86ADEA165865}" srcOrd="1" destOrd="0" presId="urn:microsoft.com/office/officeart/2005/8/layout/orgChart1"/>
    <dgm:cxn modelId="{4607F725-F301-4045-ABC3-79B7A0725916}" type="presParOf" srcId="{65F66B12-824B-40B0-9D98-AE4793CDAF13}" destId="{5468CF11-3865-4869-B9C2-C41F7EA53452}" srcOrd="2" destOrd="0" presId="urn:microsoft.com/office/officeart/2005/8/layout/orgChart1"/>
    <dgm:cxn modelId="{1BDF50E1-45E4-44E7-AC94-85EE4F5E26F5}" type="presParOf" srcId="{65380B9C-31BC-4669-853F-63E2F53B334E}" destId="{8A27DAD4-4946-46B8-AFCA-40845E25493A}" srcOrd="8" destOrd="0" presId="urn:microsoft.com/office/officeart/2005/8/layout/orgChart1"/>
    <dgm:cxn modelId="{DF85CDB0-428F-483D-9833-1B393521F55D}" type="presParOf" srcId="{65380B9C-31BC-4669-853F-63E2F53B334E}" destId="{AA4F9B11-F28E-428B-952B-A051EE9CF246}" srcOrd="9" destOrd="0" presId="urn:microsoft.com/office/officeart/2005/8/layout/orgChart1"/>
    <dgm:cxn modelId="{515CF172-CBBF-4A5A-B8CD-02BB021CF7CA}" type="presParOf" srcId="{AA4F9B11-F28E-428B-952B-A051EE9CF246}" destId="{8E7D10AF-058E-4053-9F75-433EBCA4EB36}" srcOrd="0" destOrd="0" presId="urn:microsoft.com/office/officeart/2005/8/layout/orgChart1"/>
    <dgm:cxn modelId="{784CC200-5790-4C00-BC75-D4A2EA0F32B9}" type="presParOf" srcId="{8E7D10AF-058E-4053-9F75-433EBCA4EB36}" destId="{B106B6AC-D6B8-4BC9-B10C-7BC40B7F3ABC}" srcOrd="0" destOrd="0" presId="urn:microsoft.com/office/officeart/2005/8/layout/orgChart1"/>
    <dgm:cxn modelId="{81A74288-7034-4C1E-B8C4-1C8807F3FFB3}" type="presParOf" srcId="{8E7D10AF-058E-4053-9F75-433EBCA4EB36}" destId="{F1DCD35F-17FC-48D4-991F-AA01F1424B21}" srcOrd="1" destOrd="0" presId="urn:microsoft.com/office/officeart/2005/8/layout/orgChart1"/>
    <dgm:cxn modelId="{E276E097-14E4-4F68-B7F2-5D97456EA26A}" type="presParOf" srcId="{AA4F9B11-F28E-428B-952B-A051EE9CF246}" destId="{56272FA4-6356-41D0-9518-FA61F01D1317}" srcOrd="1" destOrd="0" presId="urn:microsoft.com/office/officeart/2005/8/layout/orgChart1"/>
    <dgm:cxn modelId="{213F1BE7-D096-43CF-84C2-842105376D07}" type="presParOf" srcId="{AA4F9B11-F28E-428B-952B-A051EE9CF246}" destId="{97FD7029-9C92-405D-95DA-67EBF18FD66F}" srcOrd="2" destOrd="0" presId="urn:microsoft.com/office/officeart/2005/8/layout/orgChart1"/>
    <dgm:cxn modelId="{C1C4F21E-FCE8-4CD2-889B-08BEF1B85329}" type="presParOf" srcId="{E51E7C7E-7C94-4D34-BA88-2AA73281BF09}" destId="{67E00A28-092F-4897-AD56-C57B102BE7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0.52033</cdr:x>
      <cdr:y>0.62195</cdr:y>
    </cdr:from>
    <cdr:to>
      <cdr:x>0.78689</cdr:x>
      <cdr:y>0.70732</cdr:y>
    </cdr:to>
    <cdr:sp macro="" textlink="">
      <cdr:nvSpPr>
        <cdr:cNvPr id="17" name="Полилиния 16"/>
        <cdr:cNvSpPr/>
      </cdr:nvSpPr>
      <cdr:spPr>
        <a:xfrm xmlns:a="http://schemas.openxmlformats.org/drawingml/2006/main">
          <a:off x="4572064" y="3643338"/>
          <a:ext cx="2342239" cy="500083"/>
        </a:xfrm>
        <a:custGeom xmlns:a="http://schemas.openxmlformats.org/drawingml/2006/main">
          <a:avLst/>
          <a:gdLst>
            <a:gd name="connsiteX0" fmla="*/ 2289762 w 2289762"/>
            <a:gd name="connsiteY0" fmla="*/ 79022 h 79022"/>
            <a:gd name="connsiteX1" fmla="*/ 336785 w 2289762"/>
            <a:gd name="connsiteY1" fmla="*/ 11289 h 79022"/>
            <a:gd name="connsiteX2" fmla="*/ 269051 w 2289762"/>
            <a:gd name="connsiteY2" fmla="*/ 11289 h 79022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  <a:cxn ang="0">
              <a:pos x="connsiteX2" y="connsiteY2"/>
            </a:cxn>
          </a:cxnLst>
          <a:rect l="l" t="t" r="r" b="b"/>
          <a:pathLst>
            <a:path w="2289762" h="79022">
              <a:moveTo>
                <a:pt x="2289762" y="79022"/>
              </a:moveTo>
              <a:lnTo>
                <a:pt x="336785" y="11289"/>
              </a:lnTo>
              <a:cubicBezTo>
                <a:pt x="0" y="0"/>
                <a:pt x="134525" y="5644"/>
                <a:pt x="269051" y="11289"/>
              </a:cubicBezTo>
            </a:path>
          </a:pathLst>
        </a:cu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0.22131</cdr:x>
      <cdr:y>0.30488</cdr:y>
    </cdr:from>
    <cdr:to>
      <cdr:x>0.29269</cdr:x>
      <cdr:y>0.39024</cdr:y>
    </cdr:to>
    <cdr:sp macro="" textlink="">
      <cdr:nvSpPr>
        <cdr:cNvPr id="19" name="Прямая соединительная линия 18"/>
        <cdr:cNvSpPr/>
      </cdr:nvSpPr>
      <cdr:spPr>
        <a:xfrm xmlns:a="http://schemas.openxmlformats.org/drawingml/2006/main" rot="16200000" flipH="1">
          <a:off x="2008184" y="1722400"/>
          <a:ext cx="500055" cy="627177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0.21952</cdr:x>
      <cdr:y>0.4878</cdr:y>
    </cdr:from>
    <cdr:to>
      <cdr:x>0.29269</cdr:x>
      <cdr:y>0.5122</cdr:y>
    </cdr:to>
    <cdr:sp macro="" textlink="">
      <cdr:nvSpPr>
        <cdr:cNvPr id="21" name="Прямая соединительная линия 20"/>
        <cdr:cNvSpPr/>
      </cdr:nvSpPr>
      <cdr:spPr>
        <a:xfrm xmlns:a="http://schemas.openxmlformats.org/drawingml/2006/main">
          <a:off x="1928895" y="2857491"/>
          <a:ext cx="642905" cy="14290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0.48781</cdr:x>
      <cdr:y>0.18293</cdr:y>
    </cdr:from>
    <cdr:to>
      <cdr:x>0.48799</cdr:x>
      <cdr:y>0.23171</cdr:y>
    </cdr:to>
    <cdr:sp macro="" textlink="">
      <cdr:nvSpPr>
        <cdr:cNvPr id="23" name="Прямая соединительная линия 22"/>
        <cdr:cNvSpPr/>
      </cdr:nvSpPr>
      <cdr:spPr>
        <a:xfrm xmlns:a="http://schemas.openxmlformats.org/drawingml/2006/main" rot="5400000">
          <a:off x="4144228" y="1213654"/>
          <a:ext cx="285749" cy="1582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0.73984</cdr:x>
      <cdr:y>0.28049</cdr:y>
    </cdr:from>
    <cdr:to>
      <cdr:x>0.78256</cdr:x>
      <cdr:y>0.47561</cdr:y>
    </cdr:to>
    <cdr:sp macro="" textlink="">
      <cdr:nvSpPr>
        <cdr:cNvPr id="27" name="Прямая соединительная линия 26"/>
        <cdr:cNvSpPr/>
      </cdr:nvSpPr>
      <cdr:spPr>
        <a:xfrm xmlns:a="http://schemas.openxmlformats.org/drawingml/2006/main" rot="5400000">
          <a:off x="6117075" y="2026891"/>
          <a:ext cx="1143006" cy="37537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0.77049</cdr:x>
      <cdr:y>0.43902</cdr:y>
    </cdr:from>
    <cdr:to>
      <cdr:x>0.78862</cdr:x>
      <cdr:y>0.48781</cdr:y>
    </cdr:to>
    <cdr:sp macro="" textlink="">
      <cdr:nvSpPr>
        <cdr:cNvPr id="29" name="Прямая соединительная линия 28"/>
        <cdr:cNvSpPr/>
      </cdr:nvSpPr>
      <cdr:spPr>
        <a:xfrm xmlns:a="http://schemas.openxmlformats.org/drawingml/2006/main" rot="5400000">
          <a:off x="6706967" y="2635001"/>
          <a:ext cx="285781" cy="15931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0.65041</cdr:x>
      <cdr:y>0.4878</cdr:y>
    </cdr:from>
    <cdr:to>
      <cdr:x>0.77049</cdr:x>
      <cdr:y>0.60976</cdr:y>
    </cdr:to>
    <cdr:sp macro="" textlink="">
      <cdr:nvSpPr>
        <cdr:cNvPr id="31" name="Соединительная линия уступом 30"/>
        <cdr:cNvSpPr/>
      </cdr:nvSpPr>
      <cdr:spPr>
        <a:xfrm xmlns:a="http://schemas.openxmlformats.org/drawingml/2006/main" rot="5400000" flipH="1" flipV="1">
          <a:off x="5885431" y="2687132"/>
          <a:ext cx="714409" cy="1055127"/>
        </a:xfrm>
        <a:prstGeom xmlns:a="http://schemas.openxmlformats.org/drawingml/2006/main" prst="bentConnector3">
          <a:avLst>
            <a:gd name="adj1" fmla="val -25317"/>
          </a:avLst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0.22131</cdr:x>
      <cdr:y>0.60976</cdr:y>
    </cdr:from>
    <cdr:to>
      <cdr:x>0.39344</cdr:x>
      <cdr:y>0.69512</cdr:y>
    </cdr:to>
    <cdr:sp macro="" textlink="">
      <cdr:nvSpPr>
        <cdr:cNvPr id="39" name="Прямая соединительная линия 38"/>
        <cdr:cNvSpPr/>
      </cdr:nvSpPr>
      <cdr:spPr>
        <a:xfrm xmlns:a="http://schemas.openxmlformats.org/drawingml/2006/main" flipV="1">
          <a:off x="1928826" y="3571900"/>
          <a:ext cx="1500198" cy="500066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0.30328</cdr:x>
      <cdr:y>0.82927</cdr:y>
    </cdr:from>
    <cdr:to>
      <cdr:x>0.4082</cdr:x>
      <cdr:y>0.98536</cdr:y>
    </cdr:to>
    <cdr:sp macro="" textlink="">
      <cdr:nvSpPr>
        <cdr:cNvPr id="40" name="TextBox 39"/>
        <cdr:cNvSpPr txBox="1"/>
      </cdr:nvSpPr>
      <cdr:spPr>
        <a:xfrm xmlns:a="http://schemas.openxmlformats.org/drawingml/2006/main">
          <a:off x="2643206" y="485778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0.4309</cdr:x>
      <cdr:y>0.62195</cdr:y>
    </cdr:from>
    <cdr:to>
      <cdr:x>0.44787</cdr:x>
      <cdr:y>0.68293</cdr:y>
    </cdr:to>
    <cdr:sp macro="" textlink="">
      <cdr:nvSpPr>
        <cdr:cNvPr id="44" name="Прямая соединительная линия 43"/>
        <cdr:cNvSpPr/>
      </cdr:nvSpPr>
      <cdr:spPr>
        <a:xfrm xmlns:a="http://schemas.openxmlformats.org/drawingml/2006/main" rot="10800000">
          <a:off x="3786245" y="3643337"/>
          <a:ext cx="149131" cy="357209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0.16261</cdr:x>
      <cdr:y>0.62195</cdr:y>
    </cdr:from>
    <cdr:to>
      <cdr:x>0.42623</cdr:x>
      <cdr:y>0.81707</cdr:y>
    </cdr:to>
    <cdr:sp macro="" textlink="">
      <cdr:nvSpPr>
        <cdr:cNvPr id="48" name="Прямая соединительная линия 47"/>
        <cdr:cNvSpPr/>
      </cdr:nvSpPr>
      <cdr:spPr>
        <a:xfrm xmlns:a="http://schemas.openxmlformats.org/drawingml/2006/main" flipV="1">
          <a:off x="1428792" y="3643330"/>
          <a:ext cx="2316437" cy="1143015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0.49594</cdr:x>
      <cdr:y>0.78049</cdr:y>
    </cdr:from>
    <cdr:to>
      <cdr:x>0.50407</cdr:x>
      <cdr:y>0.82927</cdr:y>
    </cdr:to>
    <cdr:sp macro="" textlink="">
      <cdr:nvSpPr>
        <cdr:cNvPr id="50" name="Прямая соединительная линия 49"/>
        <cdr:cNvSpPr/>
      </cdr:nvSpPr>
      <cdr:spPr>
        <a:xfrm xmlns:a="http://schemas.openxmlformats.org/drawingml/2006/main" rot="5400000" flipH="1">
          <a:off x="4250592" y="4679189"/>
          <a:ext cx="285752" cy="71438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0.47155</cdr:x>
      <cdr:y>0.63415</cdr:y>
    </cdr:from>
    <cdr:to>
      <cdr:x>0.47966</cdr:x>
      <cdr:y>0.6828</cdr:y>
    </cdr:to>
    <cdr:sp macro="" textlink="">
      <cdr:nvSpPr>
        <cdr:cNvPr id="52" name="Прямая соединительная линия 51"/>
        <cdr:cNvSpPr/>
      </cdr:nvSpPr>
      <cdr:spPr>
        <a:xfrm xmlns:a="http://schemas.openxmlformats.org/drawingml/2006/main" rot="5400000" flipH="1">
          <a:off x="4036572" y="3821639"/>
          <a:ext cx="284988" cy="71261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0.5164</cdr:x>
      <cdr:y>0.63415</cdr:y>
    </cdr:from>
    <cdr:to>
      <cdr:x>0.85246</cdr:x>
      <cdr:y>0.81707</cdr:y>
    </cdr:to>
    <cdr:sp macro="" textlink="">
      <cdr:nvSpPr>
        <cdr:cNvPr id="55" name="Прямая соединительная линия 54"/>
        <cdr:cNvSpPr/>
      </cdr:nvSpPr>
      <cdr:spPr>
        <a:xfrm xmlns:a="http://schemas.openxmlformats.org/drawingml/2006/main">
          <a:off x="4500594" y="3714776"/>
          <a:ext cx="2928958" cy="107157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0.00813</cdr:x>
      <cdr:y>0.81707</cdr:y>
    </cdr:from>
    <cdr:to>
      <cdr:x>0.30082</cdr:x>
      <cdr:y>0.93902</cdr:y>
    </cdr:to>
    <cdr:sp macro="" textlink="">
      <cdr:nvSpPr>
        <cdr:cNvPr id="28" name="Скругленный прямоугольник 27"/>
        <cdr:cNvSpPr/>
      </cdr:nvSpPr>
      <cdr:spPr>
        <a:xfrm xmlns:a="http://schemas.openxmlformats.org/drawingml/2006/main">
          <a:off x="71470" y="4786346"/>
          <a:ext cx="2571830" cy="714373"/>
        </a:xfrm>
        <a:prstGeom xmlns:a="http://schemas.openxmlformats.org/drawingml/2006/main" prst="roundRect">
          <a:avLst/>
        </a:prstGeom>
        <a:ln xmlns:a="http://schemas.openxmlformats.org/drawingml/2006/main">
          <a:solidFill>
            <a:schemeClr val="tx1">
              <a:lumMod val="85000"/>
              <a:lumOff val="15000"/>
            </a:schemeClr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100" b="0" i="0" u="none" strike="noStrike" dirty="0" smtClean="0">
              <a:solidFill>
                <a:schemeClr val="tx1"/>
              </a:solidFill>
              <a:latin typeface="Cambria" pitchFamily="18" charset="0"/>
            </a:rPr>
            <a:t>Национальная безопасность и правоохранительная деятельность; </a:t>
          </a:r>
        </a:p>
        <a:p xmlns:a="http://schemas.openxmlformats.org/drawingml/2006/main">
          <a:pPr algn="ctr"/>
          <a:r>
            <a:rPr lang="ru-RU" sz="1100" b="0" i="0" u="none" strike="noStrike" dirty="0" smtClean="0">
              <a:solidFill>
                <a:schemeClr val="tx1"/>
              </a:solidFill>
              <a:latin typeface="Cambria" pitchFamily="18" charset="0"/>
            </a:rPr>
            <a:t>7 265,03 тыс. руб. (0,55%)</a:t>
          </a:r>
          <a:r>
            <a:rPr lang="ru-RU" dirty="0" smtClean="0">
              <a:solidFill>
                <a:schemeClr val="tx1"/>
              </a:solidFill>
              <a:latin typeface="Cambria" pitchFamily="18" charset="0"/>
            </a:rPr>
            <a:t> </a:t>
          </a:r>
          <a:endParaRPr lang="ru-RU" dirty="0">
            <a:solidFill>
              <a:schemeClr val="tx1"/>
            </a:solidFill>
            <a:latin typeface="Cambria" pitchFamily="18" charset="0"/>
          </a:endParaRPr>
        </a:p>
      </cdr:txBody>
    </cdr:sp>
  </cdr:relSizeAnchor>
  <cdr:relSizeAnchor xmlns:cdr="http://schemas.openxmlformats.org/drawingml/2006/chartDrawing">
    <cdr:from>
      <cdr:x>0.76423</cdr:x>
      <cdr:y>0.76829</cdr:y>
    </cdr:from>
    <cdr:to>
      <cdr:x>0.97399</cdr:x>
      <cdr:y>0.87805</cdr:y>
    </cdr:to>
    <cdr:sp macro="" textlink="">
      <cdr:nvSpPr>
        <cdr:cNvPr id="32" name="Скругленный прямоугольник 31"/>
        <cdr:cNvSpPr/>
      </cdr:nvSpPr>
      <cdr:spPr>
        <a:xfrm xmlns:a="http://schemas.openxmlformats.org/drawingml/2006/main">
          <a:off x="6715204" y="4500594"/>
          <a:ext cx="1843134" cy="642942"/>
        </a:xfrm>
        <a:prstGeom xmlns:a="http://schemas.openxmlformats.org/drawingml/2006/main" prst="roundRect">
          <a:avLst/>
        </a:prstGeom>
        <a:ln xmlns:a="http://schemas.openxmlformats.org/drawingml/2006/main">
          <a:solidFill>
            <a:srgbClr val="00B0F0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100" b="0" i="0" u="none" strike="noStrike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Средства массовой информации; </a:t>
          </a:r>
        </a:p>
        <a:p xmlns:a="http://schemas.openxmlformats.org/drawingml/2006/main">
          <a:pPr algn="ctr"/>
          <a:r>
            <a:rPr lang="ru-RU" sz="1100" b="0" i="0" u="none" strike="noStrike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1 130,0 тыс. руб. (0,09%)</a:t>
          </a:r>
          <a:r>
            <a:rPr lang="ru-RU" dirty="0" smtClean="0"/>
            <a:t> </a:t>
          </a:r>
          <a:endParaRPr lang="ru-RU" dirty="0"/>
        </a:p>
      </cdr:txBody>
    </cdr:sp>
  </cdr:relSizeAnchor>
  <cdr:relSizeAnchor xmlns:cdr="http://schemas.openxmlformats.org/drawingml/2006/chartDrawing">
    <cdr:from>
      <cdr:x>0.33334</cdr:x>
      <cdr:y>0.82927</cdr:y>
    </cdr:from>
    <cdr:to>
      <cdr:x>0.53659</cdr:x>
      <cdr:y>0.93902</cdr:y>
    </cdr:to>
    <cdr:sp macro="" textlink="">
      <cdr:nvSpPr>
        <cdr:cNvPr id="33" name="Скругленный прямоугольник 32"/>
        <cdr:cNvSpPr/>
      </cdr:nvSpPr>
      <cdr:spPr>
        <a:xfrm xmlns:a="http://schemas.openxmlformats.org/drawingml/2006/main">
          <a:off x="2928990" y="4857784"/>
          <a:ext cx="1785950" cy="642935"/>
        </a:xfrm>
        <a:prstGeom xmlns:a="http://schemas.openxmlformats.org/drawingml/2006/main" prst="roundRect">
          <a:avLst/>
        </a:prstGeom>
        <a:ln xmlns:a="http://schemas.openxmlformats.org/drawingml/2006/main">
          <a:solidFill>
            <a:srgbClr val="002060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100" b="0" i="0" u="none" strike="noStrike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Общегосударственные вопросы; 74 972,35</a:t>
          </a:r>
        </a:p>
        <a:p xmlns:a="http://schemas.openxmlformats.org/drawingml/2006/main">
          <a:pPr algn="ctr"/>
          <a:r>
            <a:rPr lang="ru-RU" sz="1100" b="0" i="0" u="none" strike="noStrike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 тыс. руб. (5,7%)</a:t>
          </a:r>
          <a:r>
            <a:rPr lang="ru-RU" dirty="0" smtClean="0"/>
            <a:t> </a:t>
          </a:r>
          <a:endParaRPr lang="ru-RU" dirty="0"/>
        </a:p>
      </cdr:txBody>
    </cdr:sp>
  </cdr:relSizeAnchor>
  <cdr:relSizeAnchor xmlns:cdr="http://schemas.openxmlformats.org/drawingml/2006/chartDrawing">
    <cdr:from>
      <cdr:x>0.38212</cdr:x>
      <cdr:y>0.10976</cdr:y>
    </cdr:from>
    <cdr:to>
      <cdr:x>0.60163</cdr:x>
      <cdr:y>0.19512</cdr:y>
    </cdr:to>
    <cdr:sp macro="" textlink="">
      <cdr:nvSpPr>
        <cdr:cNvPr id="34" name="Скругленный прямоугольник 33"/>
        <cdr:cNvSpPr/>
      </cdr:nvSpPr>
      <cdr:spPr>
        <a:xfrm xmlns:a="http://schemas.openxmlformats.org/drawingml/2006/main">
          <a:off x="3357618" y="642942"/>
          <a:ext cx="1928806" cy="500032"/>
        </a:xfrm>
        <a:prstGeom xmlns:a="http://schemas.openxmlformats.org/drawingml/2006/main" prst="roundRect">
          <a:avLst/>
        </a:prstGeom>
        <a:ln xmlns:a="http://schemas.openxmlformats.org/drawingml/2006/main">
          <a:solidFill>
            <a:srgbClr val="0070C0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100" b="0" i="0" u="none" strike="noStrike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Образование; </a:t>
          </a:r>
        </a:p>
        <a:p xmlns:a="http://schemas.openxmlformats.org/drawingml/2006/main">
          <a:pPr algn="ctr"/>
          <a:r>
            <a:rPr lang="ru-RU" sz="1100" b="0" i="0" u="none" strike="noStrike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787 459,1 тыс. руб. (60%)</a:t>
          </a:r>
          <a:r>
            <a:rPr lang="ru-RU" dirty="0" smtClean="0"/>
            <a:t> </a:t>
          </a:r>
        </a:p>
        <a:p xmlns:a="http://schemas.openxmlformats.org/drawingml/2006/main">
          <a:pPr algn="ctr"/>
          <a:endParaRPr lang="ru-RU" dirty="0"/>
        </a:p>
      </cdr:txBody>
    </cdr:sp>
  </cdr:relSizeAnchor>
  <cdr:relSizeAnchor xmlns:cdr="http://schemas.openxmlformats.org/drawingml/2006/chartDrawing">
    <cdr:from>
      <cdr:x>0.04065</cdr:x>
      <cdr:y>0.36585</cdr:y>
    </cdr:from>
    <cdr:to>
      <cdr:x>0.21952</cdr:x>
      <cdr:y>0.53659</cdr:y>
    </cdr:to>
    <cdr:sp macro="" textlink="">
      <cdr:nvSpPr>
        <cdr:cNvPr id="35" name="Скругленный прямоугольник 34"/>
        <cdr:cNvSpPr/>
      </cdr:nvSpPr>
      <cdr:spPr>
        <a:xfrm xmlns:a="http://schemas.openxmlformats.org/drawingml/2006/main">
          <a:off x="357222" y="2143140"/>
          <a:ext cx="1571636" cy="1000132"/>
        </a:xfrm>
        <a:prstGeom xmlns:a="http://schemas.openxmlformats.org/drawingml/2006/main" prst="roundRect">
          <a:avLst/>
        </a:prstGeom>
        <a:ln xmlns:a="http://schemas.openxmlformats.org/drawingml/2006/main">
          <a:solidFill>
            <a:schemeClr val="accent5">
              <a:lumMod val="75000"/>
            </a:schemeClr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100" b="0" i="0" u="none" strike="noStrike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Жилищно-коммунальное хозяйство; </a:t>
          </a:r>
        </a:p>
        <a:p xmlns:a="http://schemas.openxmlformats.org/drawingml/2006/main">
          <a:pPr algn="ctr"/>
          <a:r>
            <a:rPr lang="ru-RU" sz="1100" b="0" i="0" u="none" strike="noStrike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182 765,79 тыс. руб. (13,9%)</a:t>
          </a:r>
          <a:r>
            <a:rPr lang="ru-RU" dirty="0" smtClean="0"/>
            <a:t> </a:t>
          </a:r>
          <a:endParaRPr lang="ru-RU" dirty="0"/>
        </a:p>
      </cdr:txBody>
    </cdr:sp>
  </cdr:relSizeAnchor>
  <cdr:relSizeAnchor xmlns:cdr="http://schemas.openxmlformats.org/drawingml/2006/chartDrawing">
    <cdr:from>
      <cdr:x>0.04065</cdr:x>
      <cdr:y>0.59756</cdr:y>
    </cdr:from>
    <cdr:to>
      <cdr:x>0.21952</cdr:x>
      <cdr:y>0.75366</cdr:y>
    </cdr:to>
    <cdr:sp macro="" textlink="">
      <cdr:nvSpPr>
        <cdr:cNvPr id="36" name="Скругленный прямоугольник 35"/>
        <cdr:cNvSpPr/>
      </cdr:nvSpPr>
      <cdr:spPr>
        <a:xfrm xmlns:a="http://schemas.openxmlformats.org/drawingml/2006/main">
          <a:off x="357222" y="3500462"/>
          <a:ext cx="1571636" cy="914400"/>
        </a:xfrm>
        <a:prstGeom xmlns:a="http://schemas.openxmlformats.org/drawingml/2006/main" prst="roundRect">
          <a:avLst/>
        </a:prstGeom>
        <a:ln xmlns:a="http://schemas.openxmlformats.org/drawingml/2006/main">
          <a:solidFill>
            <a:schemeClr val="accent4">
              <a:lumMod val="50000"/>
            </a:schemeClr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100" b="0" i="0" u="none" strike="noStrike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Национальная экономика; </a:t>
          </a:r>
        </a:p>
        <a:p xmlns:a="http://schemas.openxmlformats.org/drawingml/2006/main">
          <a:pPr algn="ctr"/>
          <a:r>
            <a:rPr lang="ru-RU" sz="1100" b="0" i="0" u="none" strike="noStrike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40 979,55 тыс. руб. (3,1%)</a:t>
          </a:r>
          <a:r>
            <a:rPr lang="ru-RU" dirty="0" smtClean="0"/>
            <a:t> </a:t>
          </a:r>
          <a:endParaRPr lang="ru-RU" dirty="0"/>
        </a:p>
      </cdr:txBody>
    </cdr:sp>
  </cdr:relSizeAnchor>
  <cdr:relSizeAnchor xmlns:cdr="http://schemas.openxmlformats.org/drawingml/2006/chartDrawing">
    <cdr:from>
      <cdr:x>0.06504</cdr:x>
      <cdr:y>0.19512</cdr:y>
    </cdr:from>
    <cdr:to>
      <cdr:x>0.26017</cdr:x>
      <cdr:y>0.30488</cdr:y>
    </cdr:to>
    <cdr:sp macro="" textlink="">
      <cdr:nvSpPr>
        <cdr:cNvPr id="37" name="Скругленный прямоугольник 36"/>
        <cdr:cNvSpPr/>
      </cdr:nvSpPr>
      <cdr:spPr>
        <a:xfrm xmlns:a="http://schemas.openxmlformats.org/drawingml/2006/main">
          <a:off x="571536" y="1143008"/>
          <a:ext cx="1714512" cy="642942"/>
        </a:xfrm>
        <a:prstGeom xmlns:a="http://schemas.openxmlformats.org/drawingml/2006/main" prst="roundRect">
          <a:avLst/>
        </a:prstGeom>
        <a:ln xmlns:a="http://schemas.openxmlformats.org/drawingml/2006/main">
          <a:solidFill>
            <a:schemeClr val="accent6">
              <a:lumMod val="75000"/>
            </a:schemeClr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100" b="0" i="0" u="none" strike="noStrike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 Охрана окружающей среды; 1 199,54</a:t>
          </a:r>
        </a:p>
        <a:p xmlns:a="http://schemas.openxmlformats.org/drawingml/2006/main">
          <a:pPr algn="ctr"/>
          <a:r>
            <a:rPr lang="ru-RU" sz="1100" b="0" i="0" u="none" strike="noStrike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тыс. руб. (0,09%)</a:t>
          </a:r>
          <a:r>
            <a:rPr lang="ru-RU" dirty="0" smtClean="0"/>
            <a:t> </a:t>
          </a:r>
          <a:endParaRPr lang="ru-RU" dirty="0"/>
        </a:p>
      </cdr:txBody>
    </cdr:sp>
  </cdr:relSizeAnchor>
  <cdr:relSizeAnchor xmlns:cdr="http://schemas.openxmlformats.org/drawingml/2006/chartDrawing">
    <cdr:from>
      <cdr:x>0.72358</cdr:x>
      <cdr:y>0.15854</cdr:y>
    </cdr:from>
    <cdr:to>
      <cdr:x>0.93496</cdr:x>
      <cdr:y>0.28049</cdr:y>
    </cdr:to>
    <cdr:sp macro="" textlink="">
      <cdr:nvSpPr>
        <cdr:cNvPr id="38" name="Скругленный прямоугольник 37"/>
        <cdr:cNvSpPr/>
      </cdr:nvSpPr>
      <cdr:spPr>
        <a:xfrm xmlns:a="http://schemas.openxmlformats.org/drawingml/2006/main">
          <a:off x="6358014" y="928694"/>
          <a:ext cx="1857388" cy="714380"/>
        </a:xfrm>
        <a:prstGeom xmlns:a="http://schemas.openxmlformats.org/drawingml/2006/main" prst="roundRect">
          <a:avLst/>
        </a:prstGeom>
        <a:ln xmlns:a="http://schemas.openxmlformats.org/drawingml/2006/main">
          <a:solidFill>
            <a:schemeClr val="accent2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100" b="0" i="0" u="none" strike="noStrike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Культура и кинематография;</a:t>
          </a:r>
        </a:p>
        <a:p xmlns:a="http://schemas.openxmlformats.org/drawingml/2006/main">
          <a:pPr algn="ctr"/>
          <a:r>
            <a:rPr lang="ru-RU" sz="1100" b="0" i="0" u="none" strike="noStrike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 83 509,49 тыс. руб. (6,4%) </a:t>
          </a:r>
          <a:endParaRPr lang="ru-RU" dirty="0"/>
        </a:p>
      </cdr:txBody>
    </cdr:sp>
  </cdr:relSizeAnchor>
  <cdr:relSizeAnchor xmlns:cdr="http://schemas.openxmlformats.org/drawingml/2006/chartDrawing">
    <cdr:from>
      <cdr:x>0.78862</cdr:x>
      <cdr:y>0.34146</cdr:y>
    </cdr:from>
    <cdr:to>
      <cdr:x>0.96748</cdr:x>
      <cdr:y>0.47561</cdr:y>
    </cdr:to>
    <cdr:sp macro="" textlink="">
      <cdr:nvSpPr>
        <cdr:cNvPr id="41" name="Скругленный прямоугольник 40"/>
        <cdr:cNvSpPr/>
      </cdr:nvSpPr>
      <cdr:spPr>
        <a:xfrm xmlns:a="http://schemas.openxmlformats.org/drawingml/2006/main">
          <a:off x="6929518" y="2000264"/>
          <a:ext cx="1571620" cy="785818"/>
        </a:xfrm>
        <a:prstGeom xmlns:a="http://schemas.openxmlformats.org/drawingml/2006/main" prst="roundRect">
          <a:avLst/>
        </a:prstGeom>
        <a:ln xmlns:a="http://schemas.openxmlformats.org/drawingml/2006/main">
          <a:solidFill>
            <a:schemeClr val="accent3">
              <a:lumMod val="75000"/>
            </a:schemeClr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100" b="0" i="0" u="none" strike="noStrike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Социальная политика; </a:t>
          </a:r>
        </a:p>
        <a:p xmlns:a="http://schemas.openxmlformats.org/drawingml/2006/main">
          <a:pPr algn="ctr"/>
          <a:r>
            <a:rPr lang="ru-RU" sz="1100" b="0" i="0" u="none" strike="noStrike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116 891,3 тыс. руб. </a:t>
          </a:r>
        </a:p>
        <a:p xmlns:a="http://schemas.openxmlformats.org/drawingml/2006/main">
          <a:pPr algn="ctr"/>
          <a:r>
            <a:rPr lang="ru-RU" sz="1100" b="0" i="0" u="none" strike="noStrike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(8,9%)</a:t>
          </a:r>
          <a:r>
            <a:rPr lang="ru-RU" dirty="0" smtClean="0"/>
            <a:t> </a:t>
          </a:r>
          <a:endParaRPr lang="ru-RU" dirty="0"/>
        </a:p>
      </cdr:txBody>
    </cdr:sp>
  </cdr:relSizeAnchor>
  <cdr:relSizeAnchor xmlns:cdr="http://schemas.openxmlformats.org/drawingml/2006/chartDrawing">
    <cdr:from>
      <cdr:x>0.78862</cdr:x>
      <cdr:y>0.58537</cdr:y>
    </cdr:from>
    <cdr:to>
      <cdr:x>0.95935</cdr:x>
      <cdr:y>0.72927</cdr:y>
    </cdr:to>
    <cdr:sp macro="" textlink="">
      <cdr:nvSpPr>
        <cdr:cNvPr id="42" name="Скругленный прямоугольник 41"/>
        <cdr:cNvSpPr/>
      </cdr:nvSpPr>
      <cdr:spPr>
        <a:xfrm xmlns:a="http://schemas.openxmlformats.org/drawingml/2006/main">
          <a:off x="6929518" y="3429024"/>
          <a:ext cx="1500183" cy="842954"/>
        </a:xfrm>
        <a:prstGeom xmlns:a="http://schemas.openxmlformats.org/drawingml/2006/main" prst="roundRect">
          <a:avLst/>
        </a:prstGeom>
        <a:ln xmlns:a="http://schemas.openxmlformats.org/drawingml/2006/main">
          <a:solidFill>
            <a:srgbClr val="7030A0"/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100" b="0" i="0" u="none" strike="noStrike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Физическая культура и спорт; </a:t>
          </a:r>
        </a:p>
        <a:p xmlns:a="http://schemas.openxmlformats.org/drawingml/2006/main">
          <a:pPr algn="ctr"/>
          <a:r>
            <a:rPr lang="ru-RU" sz="1100" b="0" i="0" u="none" strike="noStrike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13 858,1 тыс. руб. (1,06%)</a:t>
          </a:r>
          <a:r>
            <a:rPr lang="ru-RU" dirty="0" smtClean="0"/>
            <a:t> </a:t>
          </a:r>
          <a:endParaRPr lang="ru-RU" dirty="0"/>
        </a:p>
      </cdr:txBody>
    </cdr:sp>
  </cdr:relSizeAnchor>
  <cdr:relSizeAnchor xmlns:cdr="http://schemas.openxmlformats.org/drawingml/2006/chartDrawing">
    <cdr:from>
      <cdr:x>0.39838</cdr:x>
      <cdr:y>0.68293</cdr:y>
    </cdr:from>
    <cdr:to>
      <cdr:x>0.60163</cdr:x>
      <cdr:y>0.77805</cdr:y>
    </cdr:to>
    <cdr:sp macro="" textlink="">
      <cdr:nvSpPr>
        <cdr:cNvPr id="46" name="Скругленный прямоугольник 45"/>
        <cdr:cNvSpPr/>
      </cdr:nvSpPr>
      <cdr:spPr>
        <a:xfrm xmlns:a="http://schemas.openxmlformats.org/drawingml/2006/main">
          <a:off x="3500494" y="4000528"/>
          <a:ext cx="1785950" cy="557210"/>
        </a:xfrm>
        <a:prstGeom xmlns:a="http://schemas.openxmlformats.org/drawingml/2006/main" prst="roundRect">
          <a:avLst/>
        </a:prstGeom>
        <a:ln xmlns:a="http://schemas.openxmlformats.org/drawingml/2006/main">
          <a:solidFill>
            <a:schemeClr val="accent6">
              <a:lumMod val="50000"/>
            </a:schemeClr>
          </a:solidFill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pPr algn="ctr"/>
          <a:r>
            <a:rPr lang="ru-RU" sz="1100" b="0" i="0" u="none" strike="noStrike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Национальная оборона; </a:t>
          </a:r>
        </a:p>
        <a:p xmlns:a="http://schemas.openxmlformats.org/drawingml/2006/main">
          <a:pPr algn="ctr"/>
          <a:r>
            <a:rPr lang="ru-RU" sz="1100" b="0" i="0" u="none" strike="noStrike" dirty="0" smtClean="0">
              <a:solidFill>
                <a:schemeClr val="dk1"/>
              </a:solidFill>
              <a:latin typeface="+mn-lt"/>
              <a:ea typeface="+mn-ea"/>
              <a:cs typeface="+mn-cs"/>
            </a:rPr>
            <a:t>2 114,4  тыс. руб. (0,16%)</a:t>
          </a:r>
          <a:r>
            <a:rPr lang="ru-RU" dirty="0" smtClean="0"/>
            <a:t> </a:t>
          </a:r>
          <a:endParaRPr lang="ru-RU" dirty="0"/>
        </a:p>
      </cdr:txBody>
    </cdr:sp>
  </cdr:relSizeAnchor>
  <cdr:relSizeAnchor xmlns:cdr="http://schemas.openxmlformats.org/drawingml/2006/chartDrawing">
    <cdr:from>
      <cdr:x>0.57724</cdr:x>
      <cdr:y>0.90244</cdr:y>
    </cdr:from>
    <cdr:to>
      <cdr:x>0.79675</cdr:x>
      <cdr:y>0.98781</cdr:y>
    </cdr:to>
    <cdr:sp macro="" textlink="">
      <cdr:nvSpPr>
        <cdr:cNvPr id="45" name="Скругленный прямоугольник 44"/>
        <cdr:cNvSpPr/>
      </cdr:nvSpPr>
      <cdr:spPr>
        <a:xfrm xmlns:a="http://schemas.openxmlformats.org/drawingml/2006/main">
          <a:off x="5072130" y="5286412"/>
          <a:ext cx="1928826" cy="500067"/>
        </a:xfrm>
        <a:prstGeom xmlns:a="http://schemas.openxmlformats.org/drawingml/2006/main" prst="roundRect">
          <a:avLst/>
        </a:prstGeom>
        <a:ln xmlns:a="http://schemas.openxmlformats.org/drawingml/2006/main">
          <a:solidFill>
            <a:schemeClr val="bg1">
              <a:lumMod val="65000"/>
            </a:schemeClr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pPr algn="ctr"/>
          <a:r>
            <a:rPr lang="ru-RU" sz="1100" b="0" i="0" u="none" strike="noStrike" dirty="0" smtClean="0">
              <a:solidFill>
                <a:sysClr val="windowText" lastClr="000000"/>
              </a:solidFill>
              <a:latin typeface="Calibri"/>
            </a:rPr>
            <a:t>Обслуживание гос. долга; </a:t>
          </a:r>
        </a:p>
        <a:p xmlns:a="http://schemas.openxmlformats.org/drawingml/2006/main">
          <a:pPr algn="ctr"/>
          <a:r>
            <a:rPr lang="ru-RU" sz="1100" b="0" i="0" u="none" strike="noStrike" dirty="0" smtClean="0">
              <a:solidFill>
                <a:sysClr val="windowText" lastClr="000000"/>
              </a:solidFill>
              <a:latin typeface="Calibri"/>
            </a:rPr>
            <a:t>175,18 тыс. руб. (0,013%)</a:t>
          </a:r>
          <a:r>
            <a:rPr lang="ru-RU" dirty="0" smtClean="0"/>
            <a:t> </a:t>
          </a:r>
          <a:endParaRPr lang="ru-RU" dirty="0"/>
        </a:p>
      </cdr:txBody>
    </cdr:sp>
  </cdr:relSizeAnchor>
  <cdr:relSizeAnchor xmlns:cdr="http://schemas.openxmlformats.org/drawingml/2006/chartDrawing">
    <cdr:from>
      <cdr:x>0.60163</cdr:x>
      <cdr:y>0.78049</cdr:y>
    </cdr:from>
    <cdr:to>
      <cdr:x>0.66667</cdr:x>
      <cdr:y>0.90244</cdr:y>
    </cdr:to>
    <cdr:sp macro="" textlink="">
      <cdr:nvSpPr>
        <cdr:cNvPr id="47" name="Прямая соединительная линия 46"/>
        <cdr:cNvSpPr/>
      </cdr:nvSpPr>
      <cdr:spPr>
        <a:xfrm xmlns:a="http://schemas.openxmlformats.org/drawingml/2006/main" flipH="1" flipV="1">
          <a:off x="5286444" y="4572031"/>
          <a:ext cx="571504" cy="714378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ysClr val="windowText" lastClr="000000">
              <a:shade val="95000"/>
              <a:satMod val="105000"/>
            </a:sys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0.52033</cdr:x>
      <cdr:y>0.63415</cdr:y>
    </cdr:from>
    <cdr:to>
      <cdr:x>0.55285</cdr:x>
      <cdr:y>0.68293</cdr:y>
    </cdr:to>
    <cdr:sp macro="" textlink="">
      <cdr:nvSpPr>
        <cdr:cNvPr id="49" name="Прямая соединительная линия 48"/>
        <cdr:cNvSpPr/>
      </cdr:nvSpPr>
      <cdr:spPr>
        <a:xfrm xmlns:a="http://schemas.openxmlformats.org/drawingml/2006/main" rot="5400000" flipH="1">
          <a:off x="4572065" y="3714777"/>
          <a:ext cx="285750" cy="28575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 cap="flat" cmpd="sng" algn="ctr">
          <a:solidFill>
            <a:sysClr val="windowText" lastClr="000000">
              <a:shade val="95000"/>
              <a:satMod val="105000"/>
            </a:sysClr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1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ysClr val="windowText" lastClr="000000"/>
              </a:solidFill>
              <a:latin typeface="Calibri"/>
            </a:defRPr>
          </a:lvl1pPr>
          <a:lvl2pPr marL="457200" indent="0">
            <a:defRPr sz="1100">
              <a:solidFill>
                <a:sysClr val="windowText" lastClr="000000"/>
              </a:solidFill>
              <a:latin typeface="Calibri"/>
            </a:defRPr>
          </a:lvl2pPr>
          <a:lvl3pPr marL="914400" indent="0">
            <a:defRPr sz="1100">
              <a:solidFill>
                <a:sysClr val="windowText" lastClr="000000"/>
              </a:solidFill>
              <a:latin typeface="Calibri"/>
            </a:defRPr>
          </a:lvl3pPr>
          <a:lvl4pPr marL="1371600" indent="0">
            <a:defRPr sz="1100">
              <a:solidFill>
                <a:sysClr val="windowText" lastClr="000000"/>
              </a:solidFill>
              <a:latin typeface="Calibri"/>
            </a:defRPr>
          </a:lvl4pPr>
          <a:lvl5pPr marL="1828800" indent="0">
            <a:defRPr sz="1100">
              <a:solidFill>
                <a:sysClr val="windowText" lastClr="000000"/>
              </a:solidFill>
              <a:latin typeface="Calibri"/>
            </a:defRPr>
          </a:lvl5pPr>
          <a:lvl6pPr marL="2286000" indent="0">
            <a:defRPr sz="1100">
              <a:solidFill>
                <a:sysClr val="windowText" lastClr="000000"/>
              </a:solidFill>
              <a:latin typeface="Calibri"/>
            </a:defRPr>
          </a:lvl6pPr>
          <a:lvl7pPr marL="2743200" indent="0">
            <a:defRPr sz="1100">
              <a:solidFill>
                <a:sysClr val="windowText" lastClr="000000"/>
              </a:solidFill>
              <a:latin typeface="Calibri"/>
            </a:defRPr>
          </a:lvl7pPr>
          <a:lvl8pPr marL="3200400" indent="0">
            <a:defRPr sz="1100">
              <a:solidFill>
                <a:sysClr val="windowText" lastClr="000000"/>
              </a:solidFill>
              <a:latin typeface="Calibri"/>
            </a:defRPr>
          </a:lvl8pPr>
          <a:lvl9pPr marL="3657600" indent="0">
            <a:defRPr sz="1100">
              <a:solidFill>
                <a:sysClr val="windowText" lastClr="000000"/>
              </a:solidFill>
              <a:latin typeface="Calibri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57165D-99BD-4AC8-BB83-A0D5F2EB71B9}" type="datetimeFigureOut">
              <a:rPr lang="ru-RU" smtClean="0"/>
              <a:pPr/>
              <a:t>10.06.2015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67855-5CAA-4FB9-9665-58A1051719B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04881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167855-5CAA-4FB9-9665-58A1051719BB}" type="slidenum">
              <a:rPr lang="ru-RU" smtClean="0"/>
              <a:pPr/>
              <a:t>31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10.06.2015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10.06.2015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10.06.2015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10.06.2015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10.06.2015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10.06.2015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10.06.2015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10.06.2015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10.06.2015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10.06.2015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710A3-AAB7-4D00-98FE-18E5F58EA21C}" type="datetimeFigureOut">
              <a:rPr lang="ru-RU" smtClean="0"/>
              <a:pPr/>
              <a:t>10.06.2015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710A3-AAB7-4D00-98FE-18E5F58EA21C}" type="datetimeFigureOut">
              <a:rPr lang="ru-RU" smtClean="0"/>
              <a:pPr/>
              <a:t>10.06.2015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C8690-3B01-470D-8874-844247F2B38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7.emf"/><Relationship Id="rId4" Type="http://schemas.openxmlformats.org/officeDocument/2006/relationships/oleObject" Target="../embeddings/Microsoft_Excel_97-2003_Worksheet5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6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7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8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1.emf"/><Relationship Id="rId5" Type="http://schemas.openxmlformats.org/officeDocument/2006/relationships/package" Target="../embeddings/Microsoft_Word_Document1.docx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9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0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3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6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7.xml"/><Relationship Id="rId4" Type="http://schemas.openxmlformats.org/officeDocument/2006/relationships/image" Target="../media/image3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chart" Target="../charts/chart9.xml"/><Relationship Id="rId4" Type="http://schemas.openxmlformats.org/officeDocument/2006/relationships/image" Target="../media/image4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11.xml"/><Relationship Id="rId4" Type="http://schemas.openxmlformats.org/officeDocument/2006/relationships/image" Target="../media/image5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jpeg"/><Relationship Id="rId5" Type="http://schemas.openxmlformats.org/officeDocument/2006/relationships/image" Target="../media/image11.jpeg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3.jpeg"/><Relationship Id="rId4" Type="http://schemas.openxmlformats.org/officeDocument/2006/relationships/image" Target="../media/image1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jpeg"/><Relationship Id="rId4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6.emf"/><Relationship Id="rId4" Type="http://schemas.openxmlformats.org/officeDocument/2006/relationships/oleObject" Target="../embeddings/Microsoft_Excel_97-2003_Worksheet4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571472" y="2667000"/>
            <a:ext cx="8115328" cy="36576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 pitchFamily="18" charset="0"/>
                <a:cs typeface="Times New Roman" pitchFamily="18" charset="0"/>
              </a:rPr>
              <a:t>Бюджет для граждан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 pitchFamily="18" charset="0"/>
                <a:cs typeface="Times New Roman" pitchFamily="18" charset="0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 pitchFamily="18" charset="0"/>
                <a:cs typeface="Times New Roman" pitchFamily="18" charset="0"/>
              </a:rPr>
            </a:b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 pitchFamily="18" charset="0"/>
                <a:cs typeface="Times New Roman" pitchFamily="18" charset="0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 pitchFamily="18" charset="0"/>
                <a:cs typeface="Times New Roman" pitchFamily="18" charset="0"/>
              </a:rPr>
            </a:b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 pitchFamily="18" charset="0"/>
                <a:cs typeface="Times New Roman" pitchFamily="18" charset="0"/>
              </a:rPr>
              <a:t>об </a:t>
            </a:r>
            <a:r>
              <a:rPr kumimoji="0" lang="ru-RU" sz="31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Cambria" pitchFamily="18" charset="0"/>
                <a:cs typeface="Times New Roman" pitchFamily="18" charset="0"/>
              </a:rPr>
              <a:t>исполнении бюджета городского округа Сухой Лог за 2014 год </a:t>
            </a:r>
            <a:endParaRPr kumimoji="0" lang="ru-RU" sz="31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39940" name="Picture 4" descr="&amp;Gcy;&amp;IEcy;&amp;Rcy;&amp;Bcy; &amp;Scy;&amp;Ucy;&amp;KHcy;&amp;Ocy;&amp;Jcy; &amp;Lcy;&amp;Ocy;&amp;G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357166"/>
            <a:ext cx="1504950" cy="1905000"/>
          </a:xfrm>
          <a:prstGeom prst="rect">
            <a:avLst/>
          </a:prstGeom>
          <a:noFill/>
        </p:spPr>
      </p:pic>
      <p:pic>
        <p:nvPicPr>
          <p:cNvPr id="39946" name="Picture 10" descr="http://goslog.ru.images.1c-bitrix-cdn.ru/upload/iblock/b78/DSC05545.jpg?13879056675320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642918"/>
            <a:ext cx="3429024" cy="1583966"/>
          </a:xfrm>
          <a:prstGeom prst="rect">
            <a:avLst/>
          </a:prstGeom>
          <a:noFill/>
        </p:spPr>
      </p:pic>
      <p:pic>
        <p:nvPicPr>
          <p:cNvPr id="39948" name="Picture 12" descr="http://goslog.ru.images.1c-bitrix-cdn.ru/upload/iblock/f44/DSC09090.jpg?13879056676160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70" y="714356"/>
            <a:ext cx="3286148" cy="1520330"/>
          </a:xfrm>
          <a:prstGeom prst="rect">
            <a:avLst/>
          </a:prstGeom>
          <a:noFill/>
        </p:spPr>
      </p:pic>
    </p:spTree>
    <p:controls>
      <mc:AlternateContent xmlns:mc="http://schemas.openxmlformats.org/markup-compatibility/2006">
        <mc:Choice xmlns:v="urn:schemas-microsoft-com:vml" Requires="v">
          <p:control spid="39939" name="SapphireHiddenControl" r:id="rId2" imgW="6095880" imgH="4067280"/>
        </mc:Choice>
        <mc:Fallback>
          <p:control name="SapphireHiddenControl" r:id="rId2" imgW="6095880" imgH="4067280">
            <p:pic>
              <p:nvPicPr>
                <p:cNvPr id="0" name="SapphireHiddenControl" hidden="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6096000" cy="40671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1639330"/>
              </p:ext>
            </p:extLst>
          </p:nvPr>
        </p:nvGraphicFramePr>
        <p:xfrm>
          <a:off x="395536" y="1052736"/>
          <a:ext cx="8643998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0419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5478281"/>
              </p:ext>
            </p:extLst>
          </p:nvPr>
        </p:nvGraphicFramePr>
        <p:xfrm>
          <a:off x="179512" y="1196752"/>
          <a:ext cx="8788400" cy="550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1" name="Worksheet" r:id="rId4" imgW="7410602" imgH="4848149" progId="Excel.Sheet.8">
                  <p:embed/>
                </p:oleObj>
              </mc:Choice>
              <mc:Fallback>
                <p:oleObj name="Worksheet" r:id="rId4" imgW="7410602" imgH="4848149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196752"/>
                        <a:ext cx="8788400" cy="550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143770" cy="941387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600" b="1" dirty="0" smtClean="0">
                <a:solidFill>
                  <a:srgbClr val="7030A0"/>
                </a:solidFill>
                <a:latin typeface="Cambria" pitchFamily="18" charset="0"/>
              </a:rPr>
              <a:t>Структура  неналоговых </a:t>
            </a:r>
            <a:br>
              <a:rPr lang="ru-RU" sz="2600" b="1" dirty="0" smtClean="0">
                <a:solidFill>
                  <a:srgbClr val="7030A0"/>
                </a:solidFill>
                <a:latin typeface="Cambria" pitchFamily="18" charset="0"/>
              </a:rPr>
            </a:br>
            <a:r>
              <a:rPr lang="ru-RU" sz="2600" b="1" dirty="0" smtClean="0">
                <a:solidFill>
                  <a:srgbClr val="7030A0"/>
                </a:solidFill>
                <a:latin typeface="Cambria" pitchFamily="18" charset="0"/>
              </a:rPr>
              <a:t>доходов  бюджета в 2014 году</a:t>
            </a:r>
            <a:endParaRPr lang="ru-RU" sz="2600" dirty="0" smtClean="0">
              <a:solidFill>
                <a:srgbClr val="7030A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45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188913"/>
            <a:ext cx="8572500" cy="8683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Поступление неналоговых платежей </a:t>
            </a:r>
            <a:b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в бюджет за 2014 год</a:t>
            </a:r>
            <a:endParaRPr lang="ru-RU" sz="30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7170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311275"/>
          <a:ext cx="8715436" cy="5300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2" name="Worksheet" r:id="rId3" imgW="9315450" imgH="5400675" progId="Excel.Sheet.8">
                  <p:embed/>
                </p:oleObj>
              </mc:Choice>
              <mc:Fallback>
                <p:oleObj name="Worksheet" r:id="rId3" imgW="9315450" imgH="5400675" progId="Excel.Shee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1311275"/>
                        <a:ext cx="8715436" cy="5300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260350"/>
            <a:ext cx="8688387" cy="9413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Динамика поступлений неналоговых платежей в бюджет за 2013-2014 годы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819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5600" y="1425575"/>
          <a:ext cx="8491538" cy="514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496" name="Worksheet" r:id="rId3" imgW="9867900" imgH="5981700" progId="Excel.Sheet.8">
                  <p:embed/>
                </p:oleObj>
              </mc:Choice>
              <mc:Fallback>
                <p:oleObj name="Worksheet" r:id="rId3" imgW="9867900" imgH="5981700" progId="Excel.Shee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" y="1425575"/>
                        <a:ext cx="8491538" cy="5141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Заголовок 1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5969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500" b="1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Структура безвозмездных  поступлений в 2014 году</a:t>
            </a:r>
            <a:endParaRPr lang="ru-RU" sz="2500" dirty="0" smtClean="0">
              <a:solidFill>
                <a:schemeClr val="accent4">
                  <a:lumMod val="7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9218" name="Содержимое 3"/>
          <p:cNvGraphicFramePr>
            <a:graphicFrameLocks noGrp="1"/>
          </p:cNvGraphicFramePr>
          <p:nvPr>
            <p:ph idx="1"/>
          </p:nvPr>
        </p:nvGraphicFramePr>
        <p:xfrm>
          <a:off x="431800" y="1219200"/>
          <a:ext cx="84328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6" name="Worksheet" r:id="rId3" imgW="7267575" imgH="4438650" progId="Excel.Sheet.8">
                  <p:embed/>
                </p:oleObj>
              </mc:Choice>
              <mc:Fallback>
                <p:oleObj name="Worksheet" r:id="rId3" imgW="7267575" imgH="4438650" progId="Excel.Shee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800" y="1219200"/>
                        <a:ext cx="8432800" cy="5143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6"/>
          <p:cNvGraphicFramePr>
            <a:graphicFrameLocks noChangeAspect="1"/>
          </p:cNvGraphicFramePr>
          <p:nvPr/>
        </p:nvGraphicFramePr>
        <p:xfrm>
          <a:off x="2057400" y="2071688"/>
          <a:ext cx="5600700" cy="350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7" name="Документ" r:id="rId5" imgW="6049390" imgH="4037985" progId="Word.Document.12">
                  <p:embed/>
                </p:oleObj>
              </mc:Choice>
              <mc:Fallback>
                <p:oleObj name="Документ" r:id="rId5" imgW="6049390" imgH="4037985" progId="Word.Document.12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071688"/>
                        <a:ext cx="5600700" cy="3500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4214810" y="4643446"/>
            <a:ext cx="1928826" cy="7143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27050" y="188913"/>
            <a:ext cx="7974040" cy="8683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Безвозмездные поступления в бюджет</a:t>
            </a:r>
            <a:b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30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 за 2014 год</a:t>
            </a:r>
            <a:endParaRPr lang="ru-RU" sz="3000" dirty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10242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304800" y="1528763"/>
          <a:ext cx="8624888" cy="475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4" name="Worksheet" r:id="rId3" imgW="8296275" imgH="4572000" progId="Excel.Sheet.8">
                  <p:embed/>
                </p:oleObj>
              </mc:Choice>
              <mc:Fallback>
                <p:oleObj name="Worksheet" r:id="rId3" imgW="8296275" imgH="4572000" progId="Excel.Shee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528763"/>
                        <a:ext cx="8624888" cy="47529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CC66FF"/>
                        </a:solidFill>
                        <a:prstDash val="dash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429684" cy="9413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Динамика безвозмездных поступлений в бюджет </a:t>
            </a:r>
            <a:b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2600" b="1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за 2013-2014 годы</a:t>
            </a:r>
            <a:endParaRPr lang="ru-RU" sz="2600" dirty="0">
              <a:solidFill>
                <a:schemeClr val="accent4">
                  <a:lumMod val="7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11266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000108"/>
          <a:ext cx="8715436" cy="571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8" name="Worksheet" r:id="rId3" imgW="5772150" imgH="3438525" progId="Excel.Sheet.8">
                  <p:embed/>
                </p:oleObj>
              </mc:Choice>
              <mc:Fallback>
                <p:oleObj name="Worksheet" r:id="rId3" imgW="5772150" imgH="3438525" progId="Excel.Shee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1000108"/>
                        <a:ext cx="8715436" cy="571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285750" y="142875"/>
            <a:ext cx="8642350" cy="571500"/>
          </a:xfrm>
          <a:ln>
            <a:noFill/>
          </a:ln>
        </p:spPr>
        <p:txBody>
          <a:bodyPr>
            <a:normAutofit/>
          </a:bodyPr>
          <a:lstStyle/>
          <a:p>
            <a:pPr eaLnBrk="1" hangingPunct="1"/>
            <a:r>
              <a:rPr lang="ru-RU" sz="2700" b="1" dirty="0" smtClean="0">
                <a:solidFill>
                  <a:srgbClr val="7030A0"/>
                </a:solidFill>
                <a:latin typeface="Cambria" pitchFamily="18" charset="0"/>
              </a:rPr>
              <a:t>Недоимка по налоговым доходам</a:t>
            </a:r>
            <a:endParaRPr lang="ru-RU" sz="2700" dirty="0" smtClean="0">
              <a:solidFill>
                <a:srgbClr val="7030A0"/>
              </a:solidFill>
              <a:latin typeface="Cambria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4282" y="928670"/>
          <a:ext cx="8715437" cy="5143536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219215"/>
                <a:gridCol w="1177762"/>
                <a:gridCol w="988209"/>
                <a:gridCol w="1131762"/>
                <a:gridCol w="1020727"/>
                <a:gridCol w="1177762"/>
              </a:tblGrid>
              <a:tr h="967475"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Наименование видов доходов</a:t>
                      </a:r>
                      <a:endParaRPr lang="ru-RU" sz="13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Недоимка на 01.01.2014 года</a:t>
                      </a:r>
                      <a:endParaRPr lang="ru-RU" sz="13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Удельный вес, %</a:t>
                      </a:r>
                      <a:endParaRPr lang="ru-RU" sz="13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Недоимка на 01.01.2015 года</a:t>
                      </a:r>
                      <a:endParaRPr lang="ru-RU" sz="13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Удельный вес, %</a:t>
                      </a:r>
                    </a:p>
                    <a:p>
                      <a:pPr algn="ctr"/>
                      <a:endParaRPr lang="ru-RU" sz="13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Отклонение +/- </a:t>
                      </a:r>
                    </a:p>
                    <a:p>
                      <a:pPr algn="ctr"/>
                      <a:r>
                        <a:rPr lang="ru-RU" sz="1300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(гр.4-гр.2)</a:t>
                      </a:r>
                      <a:endParaRPr lang="ru-RU" sz="1300" baseline="0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rgbClr val="CCCCFF"/>
                    </a:solidFill>
                  </a:tcPr>
                </a:tc>
              </a:tr>
              <a:tr h="283789"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latin typeface="Cambria" pitchFamily="18" charset="0"/>
                        </a:rPr>
                        <a:t>1</a:t>
                      </a:r>
                      <a:endParaRPr lang="ru-RU" sz="12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latin typeface="Cambria" pitchFamily="18" charset="0"/>
                        </a:rPr>
                        <a:t>2</a:t>
                      </a:r>
                      <a:endParaRPr lang="ru-RU" sz="12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latin typeface="Cambria" pitchFamily="18" charset="0"/>
                        </a:rPr>
                        <a:t>3</a:t>
                      </a:r>
                      <a:endParaRPr lang="ru-RU" sz="12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latin typeface="Cambria" pitchFamily="18" charset="0"/>
                        </a:rPr>
                        <a:t>4</a:t>
                      </a:r>
                      <a:endParaRPr lang="ru-RU" sz="12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latin typeface="Cambria" pitchFamily="18" charset="0"/>
                        </a:rPr>
                        <a:t>5</a:t>
                      </a:r>
                      <a:endParaRPr lang="ru-RU" sz="12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aseline="0" dirty="0" smtClean="0">
                          <a:latin typeface="Cambria" pitchFamily="18" charset="0"/>
                        </a:rPr>
                        <a:t>6</a:t>
                      </a:r>
                      <a:endParaRPr lang="ru-RU" sz="12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</a:tr>
              <a:tr h="534686"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latin typeface="Cambria" pitchFamily="18" charset="0"/>
                        </a:rPr>
                        <a:t>Налог на доходы физических лиц (76%)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10 810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54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6 245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38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- 4 565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74569"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latin typeface="Cambria" pitchFamily="18" charset="0"/>
                        </a:rPr>
                        <a:t>Земельный налог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2 731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14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2 691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16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- 40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</a:tr>
              <a:tr h="501093"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latin typeface="Cambria" pitchFamily="18" charset="0"/>
                        </a:rPr>
                        <a:t>Налог на имущество физических лиц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2 676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13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3 690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22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+ 1 014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559257"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latin typeface="Cambria" pitchFamily="18" charset="0"/>
                        </a:rPr>
                        <a:t>Единый налог на вмененный доход для отдельных видов деятельности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3 568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18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3 820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23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+ 252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</a:tr>
              <a:tr h="577638"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latin typeface="Cambria" pitchFamily="18" charset="0"/>
                        </a:rPr>
                        <a:t>Патентная система налогообложения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12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err="1" smtClean="0">
                          <a:latin typeface="Cambria" pitchFamily="18" charset="0"/>
                        </a:rPr>
                        <a:t>х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0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err="1" smtClean="0">
                          <a:latin typeface="Cambria" pitchFamily="18" charset="0"/>
                        </a:rPr>
                        <a:t>х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- 12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513346">
                <a:tc>
                  <a:txBody>
                    <a:bodyPr/>
                    <a:lstStyle/>
                    <a:p>
                      <a:r>
                        <a:rPr lang="ru-RU" sz="1400" baseline="0" dirty="0" smtClean="0">
                          <a:latin typeface="Cambria" pitchFamily="18" charset="0"/>
                        </a:rPr>
                        <a:t>Прочие налоговые платежи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82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1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14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1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>
                        <a:buFontTx/>
                        <a:buChar char="-"/>
                      </a:pPr>
                      <a:r>
                        <a:rPr lang="ru-RU" sz="1400" baseline="0" dirty="0" smtClean="0">
                          <a:latin typeface="Cambria" pitchFamily="18" charset="0"/>
                        </a:rPr>
                        <a:t> 68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/>
                </a:tc>
              </a:tr>
              <a:tr h="631683">
                <a:tc>
                  <a:txBody>
                    <a:bodyPr/>
                    <a:lstStyle/>
                    <a:p>
                      <a:r>
                        <a:rPr lang="ru-RU" sz="1400" b="1" baseline="0" dirty="0" smtClean="0">
                          <a:latin typeface="Cambria" pitchFamily="18" charset="0"/>
                        </a:rPr>
                        <a:t>ИТОГО:</a:t>
                      </a:r>
                      <a:endParaRPr lang="ru-RU" sz="1400" b="1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19 879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100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16 460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100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latin typeface="Cambria" pitchFamily="18" charset="0"/>
                        </a:rPr>
                        <a:t>- 3 419</a:t>
                      </a:r>
                      <a:endParaRPr lang="ru-RU" sz="1400" baseline="0" dirty="0"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282" y="214290"/>
            <a:ext cx="5929354" cy="8572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Cambria" pitchFamily="18" charset="0"/>
              </a:rPr>
              <a:t>Расходы бюджета городского округа </a:t>
            </a:r>
          </a:p>
          <a:p>
            <a:pPr algn="ctr"/>
            <a:r>
              <a:rPr lang="ru-RU" sz="2200" b="1" dirty="0" smtClean="0">
                <a:latin typeface="Cambria" pitchFamily="18" charset="0"/>
              </a:rPr>
              <a:t>Сухой Лог</a:t>
            </a:r>
            <a:endParaRPr lang="ru-RU" sz="2200" b="1" dirty="0">
              <a:latin typeface="Cambria" pitchFamily="18" charset="0"/>
            </a:endParaRPr>
          </a:p>
        </p:txBody>
      </p:sp>
      <p:pic>
        <p:nvPicPr>
          <p:cNvPr id="65549" name="Picture 13" descr="C:\Documents and Settings\Светлана\Local Settings\Temporary Internet Files\Content.IE5\V3PBZLOW\%D0%BC%D0%BE%D0%BD%D0%B5%D1%82%D1%8B-%D0%B2-%D0%BA%D0%BE%D1%88%D0%B5%D0%BB%D1%8C%D0%BA%D0%B5-1357919599_8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214290"/>
            <a:ext cx="2500266" cy="1666844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23" name="Прямоугольник 4"/>
          <p:cNvSpPr>
            <a:spLocks noChangeArrowheads="1"/>
          </p:cNvSpPr>
          <p:nvPr/>
        </p:nvSpPr>
        <p:spPr bwMode="auto">
          <a:xfrm>
            <a:off x="214282" y="1214422"/>
            <a:ext cx="5867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7030A0"/>
                </a:solidFill>
              </a:rPr>
              <a:t>Р</a:t>
            </a:r>
            <a:r>
              <a:rPr lang="ru-RU" sz="2000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асходы </a:t>
            </a:r>
            <a:r>
              <a:rPr lang="ru-RU" sz="2000" b="1" u="sng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местного бюджета</a:t>
            </a:r>
            <a:r>
              <a:rPr lang="ru-RU" sz="2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– денежные средства, направляемые на финансовое обеспечение задач и функций местного самоуправления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2714612" y="2643182"/>
            <a:ext cx="3571900" cy="928694"/>
          </a:xfrm>
          <a:prstGeom prst="roundRect">
            <a:avLst>
              <a:gd name="adj" fmla="val 13112"/>
            </a:avLst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latin typeface="Cambria" pitchFamily="18" charset="0"/>
                <a:cs typeface="Times New Roman" pitchFamily="18" charset="0"/>
              </a:rPr>
              <a:t>Классификация расходов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900" b="1" dirty="0">
                <a:latin typeface="Cambria" pitchFamily="18" charset="0"/>
                <a:cs typeface="Times New Roman" pitchFamily="18" charset="0"/>
              </a:rPr>
              <a:t>по признакам</a:t>
            </a:r>
            <a:endParaRPr lang="ru-RU" sz="1900" dirty="0"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215074" y="4286256"/>
            <a:ext cx="2357454" cy="235745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ambria" pitchFamily="18" charset="0"/>
              </a:rPr>
              <a:t>Экономическая</a:t>
            </a:r>
          </a:p>
          <a:p>
            <a:pPr algn="ctr"/>
            <a:r>
              <a:rPr lang="ru-RU" sz="1400" dirty="0" smtClean="0">
                <a:latin typeface="Cambria" pitchFamily="18" charset="0"/>
              </a:rPr>
              <a:t>классификация  показывает деление расходов на текущие и капитальные (заработная плата, материальные затраты, приобретение товаров и услуг и др.)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00034" y="4286256"/>
            <a:ext cx="2286048" cy="235745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ambria" pitchFamily="18" charset="0"/>
              </a:rPr>
              <a:t>Функциональная</a:t>
            </a:r>
          </a:p>
          <a:p>
            <a:pPr algn="ctr"/>
            <a:r>
              <a:rPr lang="ru-RU" sz="1400" dirty="0" smtClean="0">
                <a:latin typeface="Cambria" pitchFamily="18" charset="0"/>
              </a:rPr>
              <a:t>классификация отражает направление средств бюджета на выполнение основных функций местного самоуправления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286116" y="4286256"/>
            <a:ext cx="2428892" cy="235745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Cambria" pitchFamily="18" charset="0"/>
              </a:rPr>
              <a:t>Ведомственная</a:t>
            </a:r>
          </a:p>
          <a:p>
            <a:pPr algn="ctr"/>
            <a:r>
              <a:rPr lang="ru-RU" sz="1400" dirty="0" smtClean="0">
                <a:latin typeface="Cambria" pitchFamily="18" charset="0"/>
              </a:rPr>
              <a:t>классификация расходов бюджета непосредственно связана со структурой управления, она отображает группировку расходов по функциональной классификации</a:t>
            </a:r>
          </a:p>
        </p:txBody>
      </p:sp>
      <p:sp>
        <p:nvSpPr>
          <p:cNvPr id="33" name="Стрелка вниз 32"/>
          <p:cNvSpPr/>
          <p:nvPr/>
        </p:nvSpPr>
        <p:spPr>
          <a:xfrm>
            <a:off x="4214810" y="3643314"/>
            <a:ext cx="571504" cy="642942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Стрелка вправо 33"/>
          <p:cNvSpPr/>
          <p:nvPr/>
        </p:nvSpPr>
        <p:spPr>
          <a:xfrm rot="8065304">
            <a:off x="1489258" y="3634940"/>
            <a:ext cx="786794" cy="50006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Стрелка вправо 34"/>
          <p:cNvSpPr/>
          <p:nvPr/>
        </p:nvSpPr>
        <p:spPr>
          <a:xfrm rot="2124570">
            <a:off x="6717220" y="3677713"/>
            <a:ext cx="771546" cy="500066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8" y="214290"/>
            <a:ext cx="8429684" cy="857256"/>
          </a:xfrm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pPr>
              <a:lnSpc>
                <a:spcPct val="80000"/>
              </a:lnSpc>
            </a:pP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/>
            </a:r>
            <a:b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</a:b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ambria" pitchFamily="18" charset="0"/>
              </a:rPr>
              <a:t>Функциональная  структура  расходов  за  2014 год        -----</a:t>
            </a: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-----------------------------------------------------------------------------</a:t>
            </a:r>
            <a:b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/>
            </a:r>
            <a:b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</a:br>
            <a:endParaRPr lang="ru-RU" sz="2400" b="1" dirty="0">
              <a:solidFill>
                <a:schemeClr val="accent4">
                  <a:lumMod val="7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3" y="714356"/>
          <a:ext cx="8715436" cy="57864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85720" y="142852"/>
            <a:ext cx="8572560" cy="50006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    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</a:t>
            </a:r>
            <a:r>
              <a:rPr kumimoji="0" lang="ru-RU" sz="7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Исполнение расходов бюджета городского округа Сухой Лог за 2014 год</a:t>
            </a:r>
            <a:br>
              <a:rPr kumimoji="0" lang="ru-RU" sz="7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/>
            </a:r>
            <a:b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 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42846" y="714356"/>
          <a:ext cx="9001156" cy="628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429625" cy="6429375"/>
          </a:xfrm>
          <a:blipFill dpi="0" rotWithShape="1">
            <a:blip r:embed="rId2">
              <a:lum bright="15000" contrast="-26000"/>
            </a:blip>
            <a:srcRect/>
            <a:stretch>
              <a:fillRect/>
            </a:stretch>
          </a:blipFill>
          <a:ln>
            <a:solidFill>
              <a:schemeClr val="accent2"/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Показатели социально-экономического развития городского округа Сухой Лог </a:t>
            </a:r>
            <a:b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за 2014 год</a:t>
            </a:r>
            <a:r>
              <a:rPr lang="ru-RU" sz="3200" b="1" dirty="0" smtClean="0">
                <a:solidFill>
                  <a:srgbClr val="FF0000"/>
                </a:solidFill>
                <a:latin typeface="Garamond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Garamond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Garamond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Garamond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Garamond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Garamond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Garamond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Garamond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Garamond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Garamond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Garamond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Garamond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Garamond" pitchFamily="18" charset="0"/>
              </a:rPr>
            </a:br>
            <a:endParaRPr lang="ru-RU" sz="1800" b="1" dirty="0" smtClean="0">
              <a:solidFill>
                <a:srgbClr val="FF0000"/>
              </a:solidFill>
              <a:latin typeface="Garamond" pitchFamily="18" charset="0"/>
            </a:endParaRPr>
          </a:p>
        </p:txBody>
      </p:sp>
      <p:pic>
        <p:nvPicPr>
          <p:cNvPr id="19459" name="Рисунок 4" descr="images (2)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4143380"/>
            <a:ext cx="13239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Рисунок 5" descr="images (1)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3571876"/>
            <a:ext cx="1400175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Выгнутая вниз стрелка 8"/>
          <p:cNvSpPr/>
          <p:nvPr/>
        </p:nvSpPr>
        <p:spPr>
          <a:xfrm rot="-1140000">
            <a:off x="2796272" y="5315907"/>
            <a:ext cx="3033508" cy="884238"/>
          </a:xfrm>
          <a:prstGeom prst="curvedUpArrow">
            <a:avLst>
              <a:gd name="adj1" fmla="val 25000"/>
              <a:gd name="adj2" fmla="val 50000"/>
              <a:gd name="adj3" fmla="val 248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462" name="TextBox 11"/>
          <p:cNvSpPr txBox="1">
            <a:spLocks noChangeArrowheads="1"/>
          </p:cNvSpPr>
          <p:nvPr/>
        </p:nvSpPr>
        <p:spPr bwMode="auto">
          <a:xfrm>
            <a:off x="1285875" y="2071688"/>
            <a:ext cx="72151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>
                <a:solidFill>
                  <a:srgbClr val="FFFF00"/>
                </a:solidFill>
                <a:latin typeface="Garamond" pitchFamily="18" charset="0"/>
              </a:rPr>
              <a:t>   </a:t>
            </a:r>
            <a:r>
              <a:rPr lang="ru-RU" sz="2000" b="1" dirty="0" smtClean="0">
                <a:solidFill>
                  <a:srgbClr val="FFFF00"/>
                </a:solidFill>
                <a:latin typeface="Garamond" pitchFamily="18" charset="0"/>
              </a:rPr>
              <a:t>48,973 </a:t>
            </a:r>
            <a:r>
              <a:rPr lang="ru-RU" sz="2000" b="1" dirty="0">
                <a:solidFill>
                  <a:srgbClr val="FFFF00"/>
                </a:solidFill>
                <a:latin typeface="Garamond" pitchFamily="18" charset="0"/>
              </a:rPr>
              <a:t>тыс. чел. – численность населения на </a:t>
            </a:r>
            <a:r>
              <a:rPr lang="ru-RU" sz="2000" b="1" dirty="0" smtClean="0">
                <a:solidFill>
                  <a:srgbClr val="FFFF00"/>
                </a:solidFill>
                <a:latin typeface="Garamond" pitchFamily="18" charset="0"/>
              </a:rPr>
              <a:t>01.01.2015 </a:t>
            </a:r>
            <a:r>
              <a:rPr lang="ru-RU" sz="2000" b="1" dirty="0">
                <a:solidFill>
                  <a:srgbClr val="FFFF00"/>
                </a:solidFill>
                <a:latin typeface="Garamond" pitchFamily="18" charset="0"/>
              </a:rPr>
              <a:t>года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>
                <a:solidFill>
                  <a:srgbClr val="FFFF00"/>
                </a:solidFill>
                <a:latin typeface="Garamond" pitchFamily="18" charset="0"/>
              </a:rPr>
              <a:t>   113,0 – индекс потребительских цен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>
                <a:solidFill>
                  <a:srgbClr val="FFFF00"/>
                </a:solidFill>
                <a:latin typeface="Garamond" pitchFamily="18" charset="0"/>
              </a:rPr>
              <a:t>   7 243,0 руб. – прожиточный минимум</a:t>
            </a:r>
          </a:p>
          <a:p>
            <a:pPr>
              <a:buFont typeface="Wingdings" pitchFamily="2" charset="2"/>
              <a:buChar char="q"/>
            </a:pPr>
            <a:r>
              <a:rPr lang="ru-RU" sz="2000" b="1" dirty="0">
                <a:solidFill>
                  <a:srgbClr val="FFFF00"/>
                </a:solidFill>
                <a:latin typeface="Garamond" pitchFamily="18" charset="0"/>
              </a:rPr>
              <a:t>   24 182,3 руб. – среднемесячная заработная плата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85720" y="142852"/>
            <a:ext cx="8572560" cy="50006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    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</a:t>
            </a:r>
            <a:r>
              <a:rPr kumimoji="0" lang="ru-RU" sz="6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Динамика расходов бюджета городского округа Сухой Лог за 2013 - 2014 годы</a:t>
            </a:r>
            <a:r>
              <a:rPr kumimoji="0" lang="ru-RU" sz="7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/>
            </a:r>
            <a:br>
              <a:rPr kumimoji="0" lang="ru-RU" sz="7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/>
            </a:r>
            <a:b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</a:br>
            <a:r>
              <a:rPr kumimoji="0" lang="ru-RU" sz="6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/>
                <a:uLnTx/>
                <a:uFillTx/>
                <a:latin typeface="Cambria" pitchFamily="18" charset="0"/>
                <a:ea typeface="+mj-ea"/>
                <a:cs typeface="+mj-cs"/>
              </a:rPr>
              <a:t>   </a:t>
            </a:r>
            <a:endParaRPr kumimoji="0" lang="ru-RU" sz="60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75000"/>
                </a:schemeClr>
              </a:solidFill>
              <a:effectLst/>
              <a:uLnTx/>
              <a:uFillTx/>
              <a:latin typeface="Cambria" pitchFamily="18" charset="0"/>
              <a:ea typeface="+mj-ea"/>
              <a:cs typeface="+mj-cs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142844" y="714356"/>
          <a:ext cx="9001156" cy="628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785786" y="214290"/>
            <a:ext cx="7929619" cy="500066"/>
          </a:xfr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  <a:t>   </a:t>
            </a:r>
            <a:br>
              <a:rPr lang="ru-RU" sz="2400" b="1" dirty="0" smtClean="0">
                <a:solidFill>
                  <a:schemeClr val="accent4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  <a:t>Социально - значимые расходы в 2014 году</a:t>
            </a:r>
            <a:br>
              <a:rPr lang="ru-RU" sz="2400" b="1" dirty="0" smtClean="0">
                <a:solidFill>
                  <a:schemeClr val="bg1"/>
                </a:solidFill>
                <a:latin typeface="Cambria" pitchFamily="18" charset="0"/>
              </a:rPr>
            </a:br>
            <a:endParaRPr lang="ru-RU" sz="2400" b="1" dirty="0">
              <a:solidFill>
                <a:schemeClr val="bg1"/>
              </a:solidFill>
              <a:latin typeface="Cambria" pitchFamily="18" charset="0"/>
            </a:endParaRPr>
          </a:p>
        </p:txBody>
      </p:sp>
      <p:graphicFrame>
        <p:nvGraphicFramePr>
          <p:cNvPr id="15" name="Содержимое 14"/>
          <p:cNvGraphicFramePr>
            <a:graphicFrameLocks noGrp="1"/>
          </p:cNvGraphicFramePr>
          <p:nvPr>
            <p:ph idx="1"/>
          </p:nvPr>
        </p:nvGraphicFramePr>
        <p:xfrm>
          <a:off x="785786" y="785794"/>
          <a:ext cx="7901013" cy="428218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643337"/>
                <a:gridCol w="2286016"/>
                <a:gridCol w="1971660"/>
              </a:tblGrid>
              <a:tr h="522416"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Cambria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itchFamily="18" charset="0"/>
                        </a:rPr>
                        <a:t>2014 год - план</a:t>
                      </a:r>
                      <a:endParaRPr lang="ru-RU" sz="1800" dirty="0">
                        <a:latin typeface="Cambria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itchFamily="18" charset="0"/>
                        </a:rPr>
                        <a:t>2014 год - факт</a:t>
                      </a:r>
                      <a:endParaRPr lang="ru-RU" sz="1800" dirty="0">
                        <a:latin typeface="Cambria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02658">
                <a:tc>
                  <a:txBody>
                    <a:bodyPr/>
                    <a:lstStyle/>
                    <a:p>
                      <a:pPr algn="l"/>
                      <a:r>
                        <a:rPr lang="ru-RU" sz="1600" b="1" i="1" dirty="0" smtClean="0">
                          <a:latin typeface="Cambria" pitchFamily="18" charset="0"/>
                        </a:rPr>
                        <a:t>Всего расходов</a:t>
                      </a:r>
                      <a:endParaRPr lang="ru-RU" sz="1600" b="1" i="1" dirty="0">
                        <a:latin typeface="Cambria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ambria" pitchFamily="18" charset="0"/>
                        </a:rPr>
                        <a:t>1 361 001,29</a:t>
                      </a:r>
                      <a:endParaRPr lang="ru-RU" sz="1600" b="1" dirty="0">
                        <a:latin typeface="Cambria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ambria" pitchFamily="18" charset="0"/>
                        </a:rPr>
                        <a:t>1 312 319,82</a:t>
                      </a:r>
                      <a:endParaRPr lang="ru-RU" sz="1600" b="1" dirty="0">
                        <a:latin typeface="Cambria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41851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mbria" pitchFamily="18" charset="0"/>
                        </a:rPr>
                        <a:t>Образование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itchFamily="18" charset="0"/>
                        </a:rPr>
                        <a:t>800 815,4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itchFamily="18" charset="0"/>
                        </a:rPr>
                        <a:t>787 459,1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41851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mbria" pitchFamily="18" charset="0"/>
                        </a:rPr>
                        <a:t>Культура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itchFamily="18" charset="0"/>
                        </a:rPr>
                        <a:t>85 276,3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itchFamily="18" charset="0"/>
                        </a:rPr>
                        <a:t>83 509,5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02658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mbria" pitchFamily="18" charset="0"/>
                        </a:rPr>
                        <a:t>Социальная политика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itchFamily="18" charset="0"/>
                        </a:rPr>
                        <a:t>128 691,9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itchFamily="18" charset="0"/>
                        </a:rPr>
                        <a:t>116 891,3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17458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mbria" pitchFamily="18" charset="0"/>
                        </a:rPr>
                        <a:t>Физическая культура и спорт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itchFamily="18" charset="0"/>
                        </a:rPr>
                        <a:t>14 221,6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itchFamily="18" charset="0"/>
                        </a:rPr>
                        <a:t>13 858,1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90470">
                <a:tc>
                  <a:txBody>
                    <a:bodyPr/>
                    <a:lstStyle/>
                    <a:p>
                      <a:pPr algn="l"/>
                      <a:r>
                        <a:rPr lang="ru-RU" sz="1600" b="1" i="1" dirty="0" smtClean="0">
                          <a:latin typeface="Cambria" pitchFamily="18" charset="0"/>
                        </a:rPr>
                        <a:t>Итого социально</a:t>
                      </a:r>
                      <a:r>
                        <a:rPr lang="ru-RU" sz="1600" b="1" i="1" baseline="0" dirty="0" smtClean="0">
                          <a:latin typeface="Cambria" pitchFamily="18" charset="0"/>
                        </a:rPr>
                        <a:t> -значимые расходы</a:t>
                      </a:r>
                      <a:endParaRPr lang="ru-RU" sz="1600" b="1" i="1" dirty="0">
                        <a:latin typeface="Cambria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ambria" pitchFamily="18" charset="0"/>
                        </a:rPr>
                        <a:t>1 029 005,2</a:t>
                      </a:r>
                      <a:endParaRPr lang="ru-RU" sz="1600" b="1" dirty="0">
                        <a:latin typeface="Cambria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Cambria" pitchFamily="18" charset="0"/>
                        </a:rPr>
                        <a:t>1 001 718,0</a:t>
                      </a:r>
                      <a:endParaRPr lang="ru-RU" sz="1600" b="1" dirty="0">
                        <a:latin typeface="Cambria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67337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mbria" pitchFamily="18" charset="0"/>
                        </a:rPr>
                        <a:t>% социально-значимых</a:t>
                      </a:r>
                      <a:r>
                        <a:rPr lang="ru-RU" sz="1600" baseline="0" dirty="0" smtClean="0">
                          <a:latin typeface="Cambria" pitchFamily="18" charset="0"/>
                        </a:rPr>
                        <a:t> расходов в общей сумме расходов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itchFamily="18" charset="0"/>
                        </a:rPr>
                        <a:t>75,6%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itchFamily="18" charset="0"/>
                        </a:rPr>
                        <a:t>76,3%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41851">
                <a:tc>
                  <a:txBody>
                    <a:bodyPr/>
                    <a:lstStyle/>
                    <a:p>
                      <a:pPr algn="l"/>
                      <a:r>
                        <a:rPr lang="ru-RU" sz="1600" b="1" i="1" dirty="0" smtClean="0">
                          <a:latin typeface="Cambria" pitchFamily="18" charset="0"/>
                        </a:rPr>
                        <a:t>Прочие расходы</a:t>
                      </a:r>
                      <a:endParaRPr lang="ru-RU" sz="1600" b="1" i="1" dirty="0">
                        <a:latin typeface="Cambria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latin typeface="Cambria" pitchFamily="18" charset="0"/>
                        </a:rPr>
                        <a:t>331 996,09</a:t>
                      </a:r>
                      <a:endParaRPr lang="ru-RU" sz="1600" b="1" i="0" dirty="0">
                        <a:latin typeface="Cambria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latin typeface="Cambria" pitchFamily="18" charset="0"/>
                        </a:rPr>
                        <a:t>310 601,82</a:t>
                      </a:r>
                      <a:endParaRPr lang="ru-RU" sz="1600" b="1" i="0" dirty="0">
                        <a:latin typeface="Cambria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41851"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latin typeface="Cambria" pitchFamily="18" charset="0"/>
                        </a:rPr>
                        <a:t>% прочих расходов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itchFamily="18" charset="0"/>
                        </a:rPr>
                        <a:t>24,4%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Cambria" pitchFamily="18" charset="0"/>
                        </a:rPr>
                        <a:t>23,7%</a:t>
                      </a:r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 prst="cross"/>
                      <a:lightRig rig="flood" dir="t"/>
                    </a:cell3D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6" name="Прямоугольник 15"/>
          <p:cNvSpPr/>
          <p:nvPr/>
        </p:nvSpPr>
        <p:spPr>
          <a:xfrm>
            <a:off x="714348" y="5214952"/>
            <a:ext cx="8001056" cy="1357322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52" b="1" dirty="0" smtClean="0">
                <a:latin typeface="Cambria" pitchFamily="18" charset="0"/>
              </a:rPr>
              <a:t>Количество учреждений, </a:t>
            </a:r>
            <a:r>
              <a:rPr lang="ru-RU" sz="1552" dirty="0" smtClean="0">
                <a:latin typeface="Cambria" pitchFamily="18" charset="0"/>
              </a:rPr>
              <a:t>оказывающих муниципальные услуги – </a:t>
            </a:r>
            <a:r>
              <a:rPr lang="ru-RU" sz="1552" b="1" dirty="0" smtClean="0">
                <a:latin typeface="Cambria" pitchFamily="18" charset="0"/>
              </a:rPr>
              <a:t>50</a:t>
            </a:r>
          </a:p>
          <a:p>
            <a:r>
              <a:rPr lang="ru-RU" sz="1552" dirty="0" smtClean="0">
                <a:latin typeface="Cambria" pitchFamily="18" charset="0"/>
              </a:rPr>
              <a:t>                    В том числе:   - бюджетные </a:t>
            </a:r>
            <a:r>
              <a:rPr lang="ru-RU" sz="1552" b="1" dirty="0" smtClean="0">
                <a:latin typeface="Cambria" pitchFamily="18" charset="0"/>
              </a:rPr>
              <a:t>31</a:t>
            </a:r>
          </a:p>
          <a:p>
            <a:r>
              <a:rPr lang="ru-RU" sz="1552" dirty="0" smtClean="0">
                <a:latin typeface="Cambria" pitchFamily="18" charset="0"/>
              </a:rPr>
              <a:t>                                                 - автономные </a:t>
            </a:r>
            <a:r>
              <a:rPr lang="ru-RU" sz="1552" b="1" dirty="0" smtClean="0">
                <a:latin typeface="Cambria" pitchFamily="18" charset="0"/>
              </a:rPr>
              <a:t>11</a:t>
            </a:r>
          </a:p>
          <a:p>
            <a:r>
              <a:rPr lang="ru-RU" sz="1552" dirty="0" smtClean="0">
                <a:latin typeface="Cambria" pitchFamily="18" charset="0"/>
              </a:rPr>
              <a:t>                                                 -  казенные </a:t>
            </a:r>
            <a:r>
              <a:rPr lang="ru-RU" sz="1552" b="1" dirty="0" smtClean="0">
                <a:latin typeface="Cambria" pitchFamily="18" charset="0"/>
              </a:rPr>
              <a:t>8</a:t>
            </a:r>
          </a:p>
          <a:p>
            <a:pPr algn="ctr"/>
            <a:r>
              <a:rPr lang="ru-RU" sz="1552" dirty="0" smtClean="0">
                <a:latin typeface="Cambria" pitchFamily="18" charset="0"/>
              </a:rPr>
              <a:t>Количество работников занятых в бюджетной сфере – </a:t>
            </a:r>
            <a:r>
              <a:rPr lang="ru-RU" sz="1552" b="1" dirty="0" smtClean="0">
                <a:solidFill>
                  <a:srgbClr val="FF0000"/>
                </a:solidFill>
                <a:latin typeface="Cambria" pitchFamily="18" charset="0"/>
              </a:rPr>
              <a:t>1 991 </a:t>
            </a:r>
            <a:r>
              <a:rPr lang="ru-RU" sz="1552" dirty="0" smtClean="0">
                <a:latin typeface="Cambria" pitchFamily="18" charset="0"/>
              </a:rPr>
              <a:t>человек.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Cambria" pitchFamily="18" charset="0"/>
              </a:rPr>
              <a:t>Исполнение бюджета го Сухой Лог по расходам  за 2014 год в разрезе главных распорядителей бюджетных средств (ГРБС)</a:t>
            </a:r>
            <a:endParaRPr lang="ru-RU" sz="2000" b="1" i="1" dirty="0">
              <a:solidFill>
                <a:srgbClr val="002060"/>
              </a:solidFill>
              <a:latin typeface="Cambria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71472" y="1214422"/>
          <a:ext cx="8143933" cy="484310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731658"/>
                <a:gridCol w="2625927"/>
                <a:gridCol w="1528774"/>
                <a:gridCol w="1628787"/>
                <a:gridCol w="1628787"/>
              </a:tblGrid>
              <a:tr h="499185">
                <a:tc>
                  <a:txBody>
                    <a:bodyPr/>
                    <a:lstStyle/>
                    <a:p>
                      <a:pPr algn="ctr"/>
                      <a:endParaRPr lang="ru-RU" sz="1400" i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Наименование главного распорядителя бюджетных средств</a:t>
                      </a:r>
                      <a:endParaRPr lang="ru-RU" sz="1400" i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ПЛАН</a:t>
                      </a:r>
                      <a:endParaRPr lang="ru-RU" sz="1400" i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 smtClean="0"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ФАКТ</a:t>
                      </a:r>
                      <a:endParaRPr lang="ru-RU" sz="1400" i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%</a:t>
                      </a:r>
                    </a:p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 отклонения</a:t>
                      </a:r>
                      <a:endParaRPr lang="ru-RU" sz="1400" i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91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latin typeface="Cambria" pitchFamily="18" charset="0"/>
                        </a:rPr>
                        <a:t>901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Cambria" pitchFamily="18" charset="0"/>
                        </a:rPr>
                        <a:t>  </a:t>
                      </a:r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Администрация </a:t>
                      </a:r>
                      <a:r>
                        <a:rPr lang="ru-RU" sz="1400" u="none" strike="noStrike" dirty="0">
                          <a:latin typeface="Cambria" pitchFamily="18" charset="0"/>
                        </a:rPr>
                        <a:t>городского округа Сухой Лог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latin typeface="Cambria" pitchFamily="18" charset="0"/>
                        </a:rPr>
                        <a:t>444 </a:t>
                      </a:r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320,18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latin typeface="Cambria" pitchFamily="18" charset="0"/>
                        </a:rPr>
                        <a:t>412 </a:t>
                      </a:r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151,82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latin typeface="Cambria" pitchFamily="18" charset="0"/>
                        </a:rPr>
                        <a:t>92,76%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698121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latin typeface="Cambria" pitchFamily="18" charset="0"/>
                        </a:rPr>
                        <a:t>906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Cambria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Управление </a:t>
                      </a:r>
                      <a:r>
                        <a:rPr lang="ru-RU" sz="1400" u="none" strike="noStrike" dirty="0">
                          <a:latin typeface="Cambria" pitchFamily="18" charset="0"/>
                        </a:rPr>
                        <a:t>образования Администрации городского округа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latin typeface="Cambria" pitchFamily="18" charset="0"/>
                        </a:rPr>
                        <a:t>755 </a:t>
                      </a:r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035,84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latin typeface="Cambria" pitchFamily="18" charset="0"/>
                        </a:rPr>
                        <a:t>741 </a:t>
                      </a:r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927,51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latin typeface="Cambria" pitchFamily="18" charset="0"/>
                        </a:rPr>
                        <a:t>98,26%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</a:tr>
              <a:tr h="83340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latin typeface="Cambria" pitchFamily="18" charset="0"/>
                        </a:rPr>
                        <a:t>908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Cambria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Управление </a:t>
                      </a:r>
                      <a:r>
                        <a:rPr lang="ru-RU" sz="1400" u="none" strike="noStrike" dirty="0">
                          <a:latin typeface="Cambria" pitchFamily="18" charset="0"/>
                        </a:rPr>
                        <a:t>по культуре , молодежной политике и спорту городского округа Сухой Лог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latin typeface="Cambria" pitchFamily="18" charset="0"/>
                        </a:rPr>
                        <a:t>145 </a:t>
                      </a:r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747,98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latin typeface="Cambria" pitchFamily="18" charset="0"/>
                        </a:rPr>
                        <a:t>143 </a:t>
                      </a:r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364,60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latin typeface="Cambria" pitchFamily="18" charset="0"/>
                        </a:rPr>
                        <a:t>98,36%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</a:tr>
              <a:tr h="4991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latin typeface="Cambria" pitchFamily="18" charset="0"/>
                        </a:rPr>
                        <a:t>912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Cambria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Дума </a:t>
                      </a:r>
                      <a:r>
                        <a:rPr lang="ru-RU" sz="1400" u="none" strike="noStrike" dirty="0">
                          <a:latin typeface="Cambria" pitchFamily="18" charset="0"/>
                        </a:rPr>
                        <a:t>городского округа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latin typeface="Cambria" pitchFamily="18" charset="0"/>
                        </a:rPr>
                        <a:t>3 </a:t>
                      </a:r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328,50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latin typeface="Cambria" pitchFamily="18" charset="0"/>
                        </a:rPr>
                        <a:t>3 </a:t>
                      </a:r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066,60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latin typeface="Cambria" pitchFamily="18" charset="0"/>
                        </a:rPr>
                        <a:t>92,13%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</a:tr>
              <a:tr h="49918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latin typeface="Cambria" pitchFamily="18" charset="0"/>
                        </a:rPr>
                        <a:t>913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Cчетная </a:t>
                      </a:r>
                      <a:r>
                        <a:rPr lang="ru-RU" sz="1400" u="none" strike="noStrike" dirty="0">
                          <a:latin typeface="Cambria" pitchFamily="18" charset="0"/>
                        </a:rPr>
                        <a:t>палата </a:t>
                      </a:r>
                      <a:endParaRPr lang="ru-RU" sz="1400" u="none" strike="noStrike" dirty="0" smtClean="0">
                        <a:latin typeface="Cambria" pitchFamily="18" charset="0"/>
                      </a:endParaRPr>
                    </a:p>
                    <a:p>
                      <a:pPr algn="l" fontAlgn="t"/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городского </a:t>
                      </a:r>
                      <a:r>
                        <a:rPr lang="ru-RU" sz="1400" u="none" strike="noStrike" dirty="0">
                          <a:latin typeface="Cambria" pitchFamily="18" charset="0"/>
                        </a:rPr>
                        <a:t>округа Сухой Лог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latin typeface="Cambria" pitchFamily="18" charset="0"/>
                        </a:rPr>
                        <a:t>2 </a:t>
                      </a:r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339,55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latin typeface="Cambria" pitchFamily="18" charset="0"/>
                        </a:rPr>
                        <a:t>2 </a:t>
                      </a:r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064,15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latin typeface="Cambria" pitchFamily="18" charset="0"/>
                        </a:rPr>
                        <a:t>88,23%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</a:tr>
              <a:tr h="739998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latin typeface="Cambria" pitchFamily="18" charset="0"/>
                        </a:rPr>
                        <a:t>919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latin typeface="Cambria" pitchFamily="18" charset="0"/>
                        </a:rPr>
                        <a:t> </a:t>
                      </a:r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Финансовое </a:t>
                      </a:r>
                      <a:r>
                        <a:rPr lang="ru-RU" sz="1400" u="none" strike="noStrike" dirty="0">
                          <a:latin typeface="Cambria" pitchFamily="18" charset="0"/>
                        </a:rPr>
                        <a:t>управление Администрации городского округа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latin typeface="Cambria" pitchFamily="18" charset="0"/>
                        </a:rPr>
                        <a:t>10 </a:t>
                      </a:r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229,24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latin typeface="Cambria" pitchFamily="18" charset="0"/>
                        </a:rPr>
                        <a:t>9 </a:t>
                      </a:r>
                      <a:r>
                        <a:rPr lang="ru-RU" sz="1400" u="none" strike="noStrike" dirty="0" smtClean="0">
                          <a:latin typeface="Cambria" pitchFamily="18" charset="0"/>
                        </a:rPr>
                        <a:t>745,14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latin typeface="Cambria" pitchFamily="18" charset="0"/>
                        </a:rPr>
                        <a:t>95,27%</a:t>
                      </a:r>
                      <a:endParaRPr lang="ru-RU" sz="1400" b="0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</a:tr>
              <a:tr h="342506">
                <a:tc>
                  <a:txBody>
                    <a:bodyPr/>
                    <a:lstStyle/>
                    <a:p>
                      <a:pPr algn="ctr" fontAlgn="t"/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u="none" strike="noStrike" dirty="0" smtClean="0">
                          <a:latin typeface="Cambria" pitchFamily="18" charset="0"/>
                        </a:rPr>
                        <a:t>   ИТОГО: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latin typeface="Cambria" pitchFamily="18" charset="0"/>
                        </a:rPr>
                        <a:t>1 361 </a:t>
                      </a:r>
                      <a:r>
                        <a:rPr lang="ru-RU" sz="1400" b="1" u="none" strike="noStrike" dirty="0" smtClean="0">
                          <a:latin typeface="Cambria" pitchFamily="18" charset="0"/>
                        </a:rPr>
                        <a:t>001,29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>
                          <a:latin typeface="Cambria" pitchFamily="18" charset="0"/>
                        </a:rPr>
                        <a:t>1 312 </a:t>
                      </a:r>
                      <a:r>
                        <a:rPr lang="ru-RU" sz="1400" b="1" u="none" strike="noStrike" dirty="0" smtClean="0">
                          <a:latin typeface="Cambria" pitchFamily="18" charset="0"/>
                        </a:rPr>
                        <a:t>319,82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b="1" u="none" strike="noStrike" dirty="0" smtClean="0">
                          <a:latin typeface="Cambria" pitchFamily="18" charset="0"/>
                        </a:rPr>
                        <a:t>96,42%</a:t>
                      </a:r>
                      <a:endParaRPr lang="ru-RU" sz="1400" b="1" i="1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071678"/>
            <a:ext cx="8229600" cy="511156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Cambria" pitchFamily="18" charset="0"/>
              </a:rPr>
              <a:t>Структура расходов бюджета в сфере образования, в %</a:t>
            </a:r>
            <a:endParaRPr lang="ru-RU" sz="2000" b="1" i="1" dirty="0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5" name="Picture 9" descr="C:\Documents and Settings\Светлана\Local Settings\Temporary Internet Files\Content.IE5\V3PBZLOW\plas3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643182"/>
            <a:ext cx="1857388" cy="1428760"/>
          </a:xfrm>
          <a:prstGeom prst="rect">
            <a:avLst/>
          </a:prstGeom>
          <a:noFill/>
        </p:spPr>
      </p:pic>
      <p:pic>
        <p:nvPicPr>
          <p:cNvPr id="39939" name="Picture 3" descr="C:\Documents and Settings\Светлана\Local Settings\Temporary Internet Files\Content.IE5\V3PBZLOW\32-shkola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643182"/>
            <a:ext cx="1928826" cy="1428760"/>
          </a:xfrm>
          <a:prstGeom prst="rect">
            <a:avLst/>
          </a:prstGeom>
          <a:noFill/>
        </p:spPr>
      </p:pic>
      <p:pic>
        <p:nvPicPr>
          <p:cNvPr id="39942" name="Picture 6" descr="C:\Documents and Settings\Светлана\Local Settings\Temporary Internet Files\Content.IE5\Y9VG143M\molodej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643182"/>
            <a:ext cx="1928826" cy="1433507"/>
          </a:xfrm>
          <a:prstGeom prst="rect">
            <a:avLst/>
          </a:prstGeom>
          <a:noFill/>
        </p:spPr>
      </p:pic>
      <p:pic>
        <p:nvPicPr>
          <p:cNvPr id="39960" name="Picture 24" descr="C:\Documents and Settings\Светлана\Local Settings\Temporary Internet Files\Content.IE5\OB7FQKXD\reclutamiento3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16" y="2643182"/>
            <a:ext cx="2000264" cy="1428760"/>
          </a:xfrm>
          <a:prstGeom prst="rect">
            <a:avLst/>
          </a:prstGeom>
          <a:noFill/>
        </p:spPr>
      </p:pic>
      <p:sp>
        <p:nvSpPr>
          <p:cNvPr id="28" name="Скругленный прямоугольник 27"/>
          <p:cNvSpPr/>
          <p:nvPr/>
        </p:nvSpPr>
        <p:spPr>
          <a:xfrm>
            <a:off x="357158" y="3929066"/>
            <a:ext cx="1928826" cy="1357322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Cambria" pitchFamily="18" charset="0"/>
              </a:rPr>
              <a:t>Дошкольное образование, </a:t>
            </a:r>
          </a:p>
          <a:p>
            <a:pPr algn="ctr"/>
            <a:r>
              <a:rPr lang="ru-RU" sz="1400" b="1" dirty="0" smtClean="0">
                <a:latin typeface="Cambria" pitchFamily="18" charset="0"/>
              </a:rPr>
              <a:t>40,7%</a:t>
            </a:r>
            <a:endParaRPr lang="ru-RU" sz="1400" b="1" dirty="0">
              <a:latin typeface="Cambria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428860" y="3929066"/>
            <a:ext cx="1928826" cy="1357322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Cambria" pitchFamily="18" charset="0"/>
              </a:rPr>
              <a:t>Общее образование, </a:t>
            </a:r>
          </a:p>
          <a:p>
            <a:pPr algn="ctr"/>
            <a:r>
              <a:rPr lang="ru-RU" sz="1400" b="1" dirty="0" smtClean="0">
                <a:latin typeface="Cambria" pitchFamily="18" charset="0"/>
              </a:rPr>
              <a:t>54,8%</a:t>
            </a:r>
            <a:endParaRPr lang="ru-RU" sz="1400" b="1" dirty="0">
              <a:latin typeface="Cambria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643438" y="3929066"/>
            <a:ext cx="2000264" cy="1357322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Cambria" pitchFamily="18" charset="0"/>
              </a:rPr>
              <a:t>Молодежная политика и оздоровление детей, </a:t>
            </a:r>
          </a:p>
          <a:p>
            <a:pPr algn="ctr"/>
            <a:r>
              <a:rPr lang="ru-RU" sz="1400" b="1" dirty="0" smtClean="0">
                <a:latin typeface="Cambria" pitchFamily="18" charset="0"/>
              </a:rPr>
              <a:t>1,8%</a:t>
            </a:r>
            <a:endParaRPr lang="ru-RU" sz="1400" b="1" dirty="0">
              <a:latin typeface="Cambria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858016" y="3929066"/>
            <a:ext cx="1928826" cy="1357322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Cambria" pitchFamily="18" charset="0"/>
              </a:rPr>
              <a:t>Другие вопросы в области образования, </a:t>
            </a:r>
          </a:p>
          <a:p>
            <a:pPr algn="ctr"/>
            <a:r>
              <a:rPr lang="ru-RU" sz="1400" b="1" dirty="0" smtClean="0">
                <a:latin typeface="Cambria" pitchFamily="18" charset="0"/>
              </a:rPr>
              <a:t>2,7%</a:t>
            </a:r>
            <a:endParaRPr lang="ru-RU" sz="1400" b="1" dirty="0">
              <a:latin typeface="Cambria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00034" y="142852"/>
            <a:ext cx="8358246" cy="185738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ru-RU" b="1" dirty="0" smtClean="0">
              <a:solidFill>
                <a:srgbClr val="002060"/>
              </a:solidFill>
              <a:latin typeface="Cambria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2000" b="1" i="1" dirty="0" smtClean="0">
                <a:solidFill>
                  <a:srgbClr val="002060"/>
                </a:solidFill>
                <a:latin typeface="Cambria" pitchFamily="18" charset="0"/>
              </a:rPr>
              <a:t>Структура системы образования городского округа Сухой Лог</a:t>
            </a:r>
          </a:p>
          <a:p>
            <a:pPr algn="ctr">
              <a:lnSpc>
                <a:spcPct val="150000"/>
              </a:lnSpc>
            </a:pPr>
            <a:r>
              <a:rPr lang="ru-RU" sz="1400" dirty="0" smtClean="0"/>
              <a:t>   </a:t>
            </a:r>
            <a:r>
              <a:rPr lang="ru-RU" sz="1500" b="1" dirty="0" smtClean="0">
                <a:latin typeface="Cambria" pitchFamily="18" charset="0"/>
              </a:rPr>
              <a:t>38 муниципальных учреждений образования:</a:t>
            </a:r>
          </a:p>
          <a:p>
            <a:pPr>
              <a:lnSpc>
                <a:spcPct val="120000"/>
              </a:lnSpc>
            </a:pPr>
            <a:r>
              <a:rPr lang="ru-RU" sz="1300" dirty="0" smtClean="0">
                <a:latin typeface="Cambria" pitchFamily="18" charset="0"/>
              </a:rPr>
              <a:t>                                                                     дошкольное образование – </a:t>
            </a:r>
            <a:r>
              <a:rPr lang="ru-RU" sz="1300" b="1" dirty="0" smtClean="0">
                <a:latin typeface="Cambria" pitchFamily="18" charset="0"/>
              </a:rPr>
              <a:t>17</a:t>
            </a:r>
            <a:r>
              <a:rPr lang="ru-RU" sz="1300" dirty="0" smtClean="0">
                <a:latin typeface="Cambria" pitchFamily="18" charset="0"/>
              </a:rPr>
              <a:t> учреждений;</a:t>
            </a:r>
          </a:p>
          <a:p>
            <a:pPr>
              <a:lnSpc>
                <a:spcPct val="120000"/>
              </a:lnSpc>
            </a:pPr>
            <a:r>
              <a:rPr lang="ru-RU" sz="1300" dirty="0" smtClean="0">
                <a:latin typeface="Cambria" pitchFamily="18" charset="0"/>
              </a:rPr>
              <a:t>                                                                     общее образование – </a:t>
            </a:r>
            <a:r>
              <a:rPr lang="ru-RU" sz="1300" b="1" dirty="0" smtClean="0">
                <a:latin typeface="Cambria" pitchFamily="18" charset="0"/>
              </a:rPr>
              <a:t>14</a:t>
            </a:r>
            <a:r>
              <a:rPr lang="ru-RU" sz="1300" dirty="0" smtClean="0">
                <a:latin typeface="Cambria" pitchFamily="18" charset="0"/>
              </a:rPr>
              <a:t> учреждений;  </a:t>
            </a:r>
          </a:p>
          <a:p>
            <a:pPr>
              <a:lnSpc>
                <a:spcPct val="120000"/>
              </a:lnSpc>
            </a:pPr>
            <a:r>
              <a:rPr lang="ru-RU" sz="1300" dirty="0" smtClean="0">
                <a:latin typeface="Cambria" pitchFamily="18" charset="0"/>
              </a:rPr>
              <a:t>                                                                     дополнительное образование – </a:t>
            </a:r>
            <a:r>
              <a:rPr lang="ru-RU" sz="1300" b="1" dirty="0" smtClean="0">
                <a:latin typeface="Cambria" pitchFamily="18" charset="0"/>
              </a:rPr>
              <a:t>6</a:t>
            </a:r>
            <a:r>
              <a:rPr lang="ru-RU" sz="1300" dirty="0" smtClean="0">
                <a:latin typeface="Cambria" pitchFamily="18" charset="0"/>
              </a:rPr>
              <a:t>  учреждений;</a:t>
            </a:r>
          </a:p>
          <a:p>
            <a:pPr>
              <a:lnSpc>
                <a:spcPct val="120000"/>
              </a:lnSpc>
            </a:pPr>
            <a:r>
              <a:rPr lang="ru-RU" sz="1300" dirty="0" smtClean="0">
                <a:latin typeface="Cambria" pitchFamily="18" charset="0"/>
              </a:rPr>
              <a:t>                                                                     прочие учреждения образования – </a:t>
            </a:r>
            <a:r>
              <a:rPr lang="ru-RU" sz="1300" b="1" dirty="0" smtClean="0">
                <a:latin typeface="Cambria" pitchFamily="18" charset="0"/>
              </a:rPr>
              <a:t>1</a:t>
            </a:r>
            <a:r>
              <a:rPr lang="ru-RU" sz="1300" dirty="0" smtClean="0">
                <a:latin typeface="Cambria" pitchFamily="18" charset="0"/>
              </a:rPr>
              <a:t> учреждение</a:t>
            </a:r>
          </a:p>
          <a:p>
            <a:pPr algn="ctr"/>
            <a:endParaRPr lang="ru-RU" sz="1200" dirty="0" smtClean="0"/>
          </a:p>
          <a:p>
            <a:pPr algn="ctr"/>
            <a:endParaRPr lang="ru-RU" sz="1200" dirty="0" smtClean="0"/>
          </a:p>
          <a:p>
            <a:pPr algn="ctr"/>
            <a:endParaRPr lang="ru-RU" sz="1200" dirty="0"/>
          </a:p>
        </p:txBody>
      </p:sp>
      <p:pic>
        <p:nvPicPr>
          <p:cNvPr id="13" name="Picture 10" descr="C:\Documents and Settings\Светлана\Local Settings\Temporary Internet Files\Content.IE5\8X2BWLMN\MC900434810[1]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760234">
            <a:off x="344176" y="763112"/>
            <a:ext cx="1143009" cy="1214446"/>
          </a:xfrm>
          <a:prstGeom prst="rect">
            <a:avLst/>
          </a:prstGeom>
          <a:noFill/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857226" y="5500703"/>
          <a:ext cx="7358112" cy="12315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2704"/>
                <a:gridCol w="2452704"/>
                <a:gridCol w="2452704"/>
              </a:tblGrid>
              <a:tr h="285752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1 жителя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2013 году:</a:t>
                      </a:r>
                    </a:p>
                  </a:txBody>
                  <a:tcPr>
                    <a:solidFill>
                      <a:srgbClr val="33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1 жителя в 2014 году:</a:t>
                      </a:r>
                    </a:p>
                  </a:txBody>
                  <a:tcPr>
                    <a:solidFill>
                      <a:srgbClr val="33CC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33CCFF"/>
                    </a:solidFill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факт</a:t>
                      </a:r>
                    </a:p>
                  </a:txBody>
                  <a:tcPr>
                    <a:solidFill>
                      <a:srgbClr val="33CCFF"/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14 993,0 рублей</a:t>
                      </a:r>
                      <a:endParaRPr lang="ru-RU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16 318,5 рублей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16 046,4 рублей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33C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14290"/>
            <a:ext cx="5857916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Дошкольное образование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857232"/>
            <a:ext cx="5357850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latin typeface="Cambria" pitchFamily="18" charset="0"/>
                <a:cs typeface="Times New Roman" pitchFamily="18" charset="0"/>
              </a:rPr>
              <a:t>На территории городского округа в 2014 году осуществляли деятельность 17 муниципальных детских дошкольных образовательных учреждений, в том числе: </a:t>
            </a:r>
          </a:p>
          <a:p>
            <a:r>
              <a:rPr lang="ru-RU" sz="1900" dirty="0" smtClean="0">
                <a:latin typeface="Cambria" pitchFamily="18" charset="0"/>
                <a:cs typeface="Times New Roman" pitchFamily="18" charset="0"/>
              </a:rPr>
              <a:t>2 казенных, 4 автономных и 11 бюджетных </a:t>
            </a:r>
          </a:p>
          <a:p>
            <a:endParaRPr lang="ru-RU" dirty="0"/>
          </a:p>
        </p:txBody>
      </p:sp>
      <p:pic>
        <p:nvPicPr>
          <p:cNvPr id="6" name="Рисунок 6" descr="http://im1-tub-ru.yandex.net/i?id=489021964-3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16" y="5357826"/>
            <a:ext cx="2035946" cy="1357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8" name="Рисунок 4" descr="http://im5-tub-ru.yandex.net/i?id=516822819-35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3714752"/>
            <a:ext cx="2028363" cy="14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28597" y="2714621"/>
          <a:ext cx="6143667" cy="371477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71767"/>
                <a:gridCol w="928694"/>
                <a:gridCol w="1285884"/>
                <a:gridCol w="1357322"/>
              </a:tblGrid>
              <a:tr h="378622">
                <a:tc rowSpan="2">
                  <a:txBody>
                    <a:bodyPr/>
                    <a:lstStyle/>
                    <a:p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Cambria" pitchFamily="18" charset="0"/>
                        </a:rPr>
                        <a:t>Ед. изм.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Факт</a:t>
                      </a:r>
                      <a:endParaRPr lang="ru-RU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442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2013 год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2014 год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757242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Cambria" pitchFamily="18" charset="0"/>
                        </a:rPr>
                        <a:t>Численность воспитанников ДОУ от 1,5 до 7 лет</a:t>
                      </a:r>
                      <a:endParaRPr lang="ru-RU" sz="13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Cambria" pitchFamily="18" charset="0"/>
                        </a:rPr>
                        <a:t>человек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mbria" pitchFamily="18" charset="0"/>
                          <a:cs typeface="Times New Roman" pitchFamily="18" charset="0"/>
                        </a:rPr>
                        <a:t>3072</a:t>
                      </a:r>
                      <a:endParaRPr lang="ru-RU" sz="14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mbria" pitchFamily="18" charset="0"/>
                          <a:cs typeface="Times New Roman" pitchFamily="18" charset="0"/>
                        </a:rPr>
                        <a:t>3208</a:t>
                      </a:r>
                      <a:endParaRPr lang="ru-RU" sz="14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877387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Cambria" pitchFamily="18" charset="0"/>
                        </a:rPr>
                        <a:t>Расходы бюджета в расчете на 1 воспитанника</a:t>
                      </a:r>
                      <a:r>
                        <a:rPr lang="ru-RU" sz="1300" b="1" baseline="0" dirty="0" smtClean="0">
                          <a:latin typeface="Cambria" pitchFamily="18" charset="0"/>
                        </a:rPr>
                        <a:t> </a:t>
                      </a:r>
                      <a:r>
                        <a:rPr lang="ru-RU" sz="1300" b="1" dirty="0" smtClean="0">
                          <a:latin typeface="Cambria" pitchFamily="18" charset="0"/>
                        </a:rPr>
                        <a:t>муниципальных ДОУ</a:t>
                      </a:r>
                    </a:p>
                    <a:p>
                      <a:endParaRPr lang="ru-RU" sz="13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itchFamily="18" charset="0"/>
                        </a:rPr>
                        <a:t>тыс.руб.</a:t>
                      </a:r>
                      <a:endParaRPr lang="ru-RU" sz="12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mbria" pitchFamily="18" charset="0"/>
                          <a:cs typeface="Times New Roman" pitchFamily="18" charset="0"/>
                        </a:rPr>
                        <a:t>105,9</a:t>
                      </a:r>
                      <a:endParaRPr lang="ru-RU" sz="14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mbria" pitchFamily="18" charset="0"/>
                          <a:cs typeface="Times New Roman" pitchFamily="18" charset="0"/>
                        </a:rPr>
                        <a:t>99,9</a:t>
                      </a:r>
                      <a:endParaRPr lang="ru-RU" sz="14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350789"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latin typeface="Cambria" pitchFamily="18" charset="0"/>
                        </a:rPr>
                        <a:t>Среднемесячная  заработная плата</a:t>
                      </a:r>
                      <a:r>
                        <a:rPr lang="ru-RU" sz="1300" b="1" baseline="0" dirty="0" smtClean="0">
                          <a:latin typeface="Cambria" pitchFamily="18" charset="0"/>
                        </a:rPr>
                        <a:t>  педагогических работников дошкольных образовательных учреждений</a:t>
                      </a:r>
                      <a:endParaRPr lang="ru-RU" sz="13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itchFamily="18" charset="0"/>
                        </a:rPr>
                        <a:t>руб.</a:t>
                      </a:r>
                      <a:endParaRPr lang="ru-RU" sz="12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mbria" pitchFamily="18" charset="0"/>
                          <a:cs typeface="Times New Roman" pitchFamily="18" charset="0"/>
                        </a:rPr>
                        <a:t>25021,0</a:t>
                      </a:r>
                      <a:endParaRPr lang="ru-RU" sz="14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mbria" pitchFamily="18" charset="0"/>
                          <a:cs typeface="Times New Roman" pitchFamily="18" charset="0"/>
                        </a:rPr>
                        <a:t>27060,0</a:t>
                      </a:r>
                      <a:endParaRPr lang="ru-RU" sz="14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cell3D prstMaterial="dkEdge">
                      <a:bevel prst="cross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3970" name="Picture 2" descr="5108b4417efa6e44e449e4d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6578" y="2071678"/>
            <a:ext cx="2071702" cy="1457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graphicFrame>
        <p:nvGraphicFramePr>
          <p:cNvPr id="10" name="Диаграмма 9"/>
          <p:cNvGraphicFramePr/>
          <p:nvPr/>
        </p:nvGraphicFramePr>
        <p:xfrm>
          <a:off x="5929322" y="142852"/>
          <a:ext cx="3214678" cy="1889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285728"/>
            <a:ext cx="5929354" cy="523220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Общее образование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928670"/>
            <a:ext cx="57864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территории городского округа Сухой Лог в 2014 году осуществляли деятельность  14 образовательных учреждений, из них 7 расположены в городе, 7 – в сельских населенных пунктах,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том числе: 1 казенное, 9 бюджетных и 4 автономных учреждения.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35" y="2428868"/>
          <a:ext cx="8143932" cy="248280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929221"/>
                <a:gridCol w="857256"/>
                <a:gridCol w="785818"/>
                <a:gridCol w="804455"/>
                <a:gridCol w="767182"/>
              </a:tblGrid>
              <a:tr h="357190">
                <a:tc rowSpan="2"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 изм.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solidFill>
                            <a:schemeClr val="bg1"/>
                          </a:solidFill>
                        </a:rPr>
                        <a:t>2013 год</a:t>
                      </a:r>
                      <a:endParaRPr lang="ru-RU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2014 год</a:t>
                      </a:r>
                      <a:endParaRPr lang="ru-RU" sz="12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57180">
                <a:tc vMerge="1">
                  <a:txBody>
                    <a:bodyPr/>
                    <a:lstStyle/>
                    <a:p>
                      <a:endParaRPr lang="ru-RU" sz="14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факт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</a:tr>
              <a:tr h="42005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Численность обучающихся в муниципальных общеобразовательных учреждениях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человек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4837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4837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5012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</a:tr>
              <a:tr h="74867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Расходы бюджета на общее образование в расчете на 1 обучающегося в муниципальных общеобразовательных учреждениях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тыс.руб.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76,15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90,7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86,2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553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Среднемесячная  заработная плата</a:t>
                      </a:r>
                      <a:r>
                        <a:rPr lang="ru-RU" sz="1400" baseline="0" dirty="0" smtClean="0">
                          <a:solidFill>
                            <a:schemeClr val="bg1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 работников муниципальных общеобразовательных учреждений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рублей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28119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29 872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itchFamily="18" charset="0"/>
                          <a:cs typeface="Times New Roman" pitchFamily="18" charset="0"/>
                        </a:rPr>
                        <a:t>30166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pic>
        <p:nvPicPr>
          <p:cNvPr id="7" name="Рисунок 4" descr="http://im0-tub-ru.yandex.net/i?id=323289987-45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72074"/>
            <a:ext cx="2143140" cy="162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Рисунок 7" descr="http://im3-tub-ru.yandex.net/i?id=389757359-05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5072074"/>
            <a:ext cx="2143140" cy="160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9" name="Рисунок 5" descr="http://im2-tub-ru.yandex.net/i?id=626451437-05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5072074"/>
            <a:ext cx="2143140" cy="1607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aphicFrame>
        <p:nvGraphicFramePr>
          <p:cNvPr id="11" name="Диаграмма 10"/>
          <p:cNvGraphicFramePr/>
          <p:nvPr/>
        </p:nvGraphicFramePr>
        <p:xfrm>
          <a:off x="6000760" y="142852"/>
          <a:ext cx="3143240" cy="200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14290"/>
            <a:ext cx="6000792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Дополнительное образование</a:t>
            </a:r>
          </a:p>
        </p:txBody>
      </p:sp>
      <p:sp>
        <p:nvSpPr>
          <p:cNvPr id="3" name="Прямоугольник 9"/>
          <p:cNvSpPr>
            <a:spLocks noChangeArrowheads="1"/>
          </p:cNvSpPr>
          <p:nvPr/>
        </p:nvSpPr>
        <p:spPr bwMode="auto">
          <a:xfrm>
            <a:off x="428596" y="1071546"/>
            <a:ext cx="80772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>
                <a:latin typeface="Cambria" pitchFamily="18" charset="0"/>
                <a:cs typeface="Times New Roman" pitchFamily="18" charset="0"/>
              </a:rPr>
              <a:t>В </a:t>
            </a:r>
            <a:r>
              <a:rPr lang="ru-RU" dirty="0" smtClean="0">
                <a:latin typeface="Cambria" pitchFamily="18" charset="0"/>
                <a:cs typeface="Times New Roman" pitchFamily="18" charset="0"/>
              </a:rPr>
              <a:t>2014 </a:t>
            </a:r>
            <a:r>
              <a:rPr lang="ru-RU" dirty="0">
                <a:latin typeface="Cambria" pitchFamily="18" charset="0"/>
                <a:cs typeface="Times New Roman" pitchFamily="18" charset="0"/>
              </a:rPr>
              <a:t>году на территории </a:t>
            </a:r>
            <a:r>
              <a:rPr lang="ru-RU" dirty="0" smtClean="0">
                <a:latin typeface="Cambria" pitchFamily="18" charset="0"/>
                <a:cs typeface="Times New Roman" pitchFamily="18" charset="0"/>
              </a:rPr>
              <a:t>городского </a:t>
            </a:r>
            <a:r>
              <a:rPr lang="ru-RU" dirty="0">
                <a:latin typeface="Cambria" pitchFamily="18" charset="0"/>
                <a:cs typeface="Times New Roman" pitchFamily="18" charset="0"/>
              </a:rPr>
              <a:t>округа </a:t>
            </a:r>
            <a:r>
              <a:rPr lang="ru-RU" dirty="0" smtClean="0">
                <a:latin typeface="Cambria" pitchFamily="18" charset="0"/>
                <a:cs typeface="Times New Roman" pitchFamily="18" charset="0"/>
              </a:rPr>
              <a:t>Сухой Лог функционировало 6 </a:t>
            </a:r>
            <a:r>
              <a:rPr lang="ru-RU" dirty="0">
                <a:latin typeface="Cambria" pitchFamily="18" charset="0"/>
                <a:cs typeface="Times New Roman" pitchFamily="18" charset="0"/>
              </a:rPr>
              <a:t>муниципальных образовательных </a:t>
            </a:r>
            <a:endParaRPr lang="ru-RU" dirty="0" smtClean="0">
              <a:latin typeface="Cambria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Cambria" pitchFamily="18" charset="0"/>
                <a:cs typeface="Times New Roman" pitchFamily="18" charset="0"/>
              </a:rPr>
              <a:t>учреждений </a:t>
            </a:r>
            <a:r>
              <a:rPr lang="ru-RU" dirty="0">
                <a:latin typeface="Cambria" pitchFamily="18" charset="0"/>
                <a:cs typeface="Times New Roman" pitchFamily="18" charset="0"/>
              </a:rPr>
              <a:t>дополнительного образования детей, </a:t>
            </a:r>
            <a:endParaRPr lang="ru-RU" dirty="0" smtClean="0">
              <a:latin typeface="Cambria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Cambria" pitchFamily="18" charset="0"/>
                <a:cs typeface="Times New Roman" pitchFamily="18" charset="0"/>
              </a:rPr>
              <a:t>из них 1 автономное учреждение, 5 бюджетных:</a:t>
            </a:r>
          </a:p>
          <a:p>
            <a:endParaRPr lang="ru-RU" dirty="0" smtClean="0">
              <a:latin typeface="Cambria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Cambria" pitchFamily="18" charset="0"/>
              </a:rPr>
              <a:t> МАУДО дополнительного образования «Детско-юношеская спортивная    школа»; 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Cambria" pitchFamily="18" charset="0"/>
              </a:rPr>
              <a:t> МАУДО «Центр дополнительного образования»; </a:t>
            </a:r>
            <a:endParaRPr lang="ru-RU" dirty="0" smtClean="0">
              <a:latin typeface="Cambria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Cambria" pitchFamily="18" charset="0"/>
                <a:cs typeface="Times New Roman" pitchFamily="18" charset="0"/>
              </a:rPr>
              <a:t> МБОУ ДОД «Сухоложская детская музыкальная школа»;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Cambria" pitchFamily="18" charset="0"/>
                <a:cs typeface="Times New Roman" pitchFamily="18" charset="0"/>
              </a:rPr>
              <a:t> МБОУ ДОД «Сухоложская детская школа искусств №1»;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Cambria" pitchFamily="18" charset="0"/>
                <a:cs typeface="Times New Roman" pitchFamily="18" charset="0"/>
              </a:rPr>
              <a:t> МБОУ ДОД «Детско-юношеская спортивная школа «Олимпик»;</a:t>
            </a:r>
          </a:p>
          <a:p>
            <a:pPr>
              <a:buFont typeface="Wingdings" pitchFamily="2" charset="2"/>
              <a:buChar char="§"/>
            </a:pPr>
            <a:r>
              <a:rPr lang="ru-RU" dirty="0" smtClean="0">
                <a:latin typeface="Cambria" pitchFamily="18" charset="0"/>
                <a:cs typeface="Times New Roman" pitchFamily="18" charset="0"/>
              </a:rPr>
              <a:t> МБУ «Городской молодежный центр».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4" name="Рисунок 12" descr="http://im3-tub-ru.yandex.net/i?id=446776266-33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714884"/>
            <a:ext cx="2000264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5" name="Рисунок 10" descr="http://im6-tub-ru.yandex.net/i?id=108840490-30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5072074"/>
            <a:ext cx="2040779" cy="153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7" name="Рисунок 11" descr="http://im4-tub-ru.yandex.net/i?id=42886119-28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4714884"/>
            <a:ext cx="1927973" cy="1538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39948" name="Picture 12" descr="C:\Documents and Settings\Светлана\Local Settings\Temporary Internet Files\Content.IE5\Y9VG143M\2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5072074"/>
            <a:ext cx="2071702" cy="155377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pic>
        <p:nvPicPr>
          <p:cNvPr id="39959" name="Picture 23" descr="&amp;Mcy;&amp;Acy;&amp;Ucy;&amp;Dcy;&amp;Ocy; &amp;TScy;&amp;Dcy;&amp;Ocy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6578" y="285728"/>
            <a:ext cx="2143138" cy="1500198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5" descr="http://im0-tub-ru.yandex.net/i?id=71088846-41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1"/>
            <a:ext cx="2000264" cy="1402053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4" name="Рисунок 7" descr="http://im4-tub-ru.yandex.net/i?id=171533812-36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521848"/>
            <a:ext cx="2000263" cy="1500198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62467" name="Picture 3" descr="C:\Documents and Settings\Светлана\Local Settings\Temporary Internet Files\Content.IE5\Y9VG143M\DSCN0752 [1024x768]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785926"/>
            <a:ext cx="2000264" cy="150019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62469" name="Picture 5" descr="C:\Documents and Settings\Светлана\Local Settings\Temporary Internet Files\Content.IE5\Y9VG143M\detskiy_gorodok_ribakov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2" y="5214950"/>
            <a:ext cx="2071702" cy="142876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62471" name="Picture 7" descr="C:\Documents and Settings\Светлана\Local Settings\Temporary Internet Files\Content.IE5\UVYVIHEN\IMG_031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57422" y="5214950"/>
            <a:ext cx="1928826" cy="14466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62472" name="Picture 8" descr="C:\Documents and Settings\Светлана\Local Settings\Temporary Internet Files\Content.IE5\UVYVIHEN\Riasna03[1]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6578" y="5214950"/>
            <a:ext cx="2071702" cy="142317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17" name="Прямоугольник 3"/>
          <p:cNvSpPr>
            <a:spLocks noChangeArrowheads="1"/>
          </p:cNvSpPr>
          <p:nvPr/>
        </p:nvSpPr>
        <p:spPr bwMode="auto">
          <a:xfrm>
            <a:off x="2500298" y="152400"/>
            <a:ext cx="6357982" cy="415498"/>
          </a:xfrm>
          <a:prstGeom prst="rect">
            <a:avLst/>
          </a:prstGeom>
          <a:solidFill>
            <a:srgbClr val="92D05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100" b="1" i="1" dirty="0">
                <a:latin typeface="Cambria" pitchFamily="18" charset="0"/>
                <a:cs typeface="Times New Roman" pitchFamily="18" charset="0"/>
              </a:rPr>
              <a:t>Молодежная политика и оздоровление детей</a:t>
            </a: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2500298" y="714356"/>
          <a:ext cx="6357981" cy="2041222"/>
        </p:xfrm>
        <a:graphic>
          <a:graphicData uri="http://schemas.openxmlformats.org/drawingml/2006/table">
            <a:tbl>
              <a:tblPr firstRow="1" bandRow="1"/>
              <a:tblGrid>
                <a:gridCol w="3429024"/>
                <a:gridCol w="1000132"/>
                <a:gridCol w="1000132"/>
                <a:gridCol w="928693"/>
              </a:tblGrid>
              <a:tr h="214314">
                <a:tc rowSpan="2">
                  <a:txBody>
                    <a:bodyPr/>
                    <a:lstStyle/>
                    <a:p>
                      <a:endParaRPr lang="ru-RU" sz="160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2013 год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2014 год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6789">
                <a:tc vMerge="1">
                  <a:txBody>
                    <a:bodyPr/>
                    <a:lstStyle/>
                    <a:p>
                      <a:endParaRPr lang="ru-RU" sz="16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план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факт</a:t>
                      </a:r>
                      <a:endParaRPr lang="ru-RU" sz="1400" b="1" dirty="0">
                        <a:solidFill>
                          <a:schemeClr val="bg1"/>
                        </a:solidFill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48141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mbria" pitchFamily="18" charset="0"/>
                        </a:rPr>
                        <a:t>Молодежная политика и оздоровление детей</a:t>
                      </a:r>
                      <a:endParaRPr lang="ru-RU" sz="14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13205,61</a:t>
                      </a:r>
                      <a:endParaRPr lang="ru-RU" sz="13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13791,89</a:t>
                      </a:r>
                      <a:endParaRPr lang="ru-RU" sz="13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13791,85</a:t>
                      </a:r>
                      <a:endParaRPr lang="ru-RU" sz="1300" b="1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463325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Cambria" pitchFamily="18" charset="0"/>
                        </a:rPr>
                        <a:t>в том числе: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Cambria" pitchFamily="18" charset="0"/>
                        </a:rPr>
                        <a:t> за счет средств областного бюджета</a:t>
                      </a:r>
                      <a:endParaRPr lang="ru-RU" sz="14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300" dirty="0" smtClean="0">
                          <a:latin typeface="Cambria" pitchFamily="18" charset="0"/>
                        </a:rPr>
                        <a:t>9892,30</a:t>
                      </a:r>
                      <a:endParaRPr lang="ru-RU" sz="13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300" dirty="0" smtClean="0">
                          <a:latin typeface="Cambria" pitchFamily="18" charset="0"/>
                        </a:rPr>
                        <a:t>10321,40</a:t>
                      </a:r>
                      <a:endParaRPr lang="ru-RU" sz="13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10321,40</a:t>
                      </a:r>
                      <a:endParaRPr lang="ru-RU" sz="13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343313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1400" dirty="0" smtClean="0">
                          <a:latin typeface="Cambria" pitchFamily="18" charset="0"/>
                        </a:rPr>
                        <a:t> за счет средств местного бюджета</a:t>
                      </a:r>
                      <a:endParaRPr lang="ru-RU" sz="14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300" dirty="0" smtClean="0">
                          <a:latin typeface="Cambria" pitchFamily="18" charset="0"/>
                        </a:rPr>
                        <a:t>3313,31</a:t>
                      </a:r>
                      <a:endParaRPr lang="ru-RU" sz="13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buFont typeface="Arial" pitchFamily="34" charset="0"/>
                        <a:buNone/>
                      </a:pPr>
                      <a:r>
                        <a:rPr lang="ru-RU" sz="1300" dirty="0" smtClean="0">
                          <a:latin typeface="Cambria" pitchFamily="18" charset="0"/>
                        </a:rPr>
                        <a:t>3470,49</a:t>
                      </a:r>
                      <a:endParaRPr lang="ru-RU" sz="1300" dirty="0">
                        <a:latin typeface="Cambria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3470,45</a:t>
                      </a:r>
                      <a:endParaRPr lang="ru-RU" sz="13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9" name="Прямоугольник 14"/>
          <p:cNvSpPr>
            <a:spLocks noChangeArrowheads="1"/>
          </p:cNvSpPr>
          <p:nvPr/>
        </p:nvSpPr>
        <p:spPr bwMode="auto">
          <a:xfrm>
            <a:off x="2500298" y="3000372"/>
            <a:ext cx="6357982" cy="2031325"/>
          </a:xfrm>
          <a:prstGeom prst="rect">
            <a:avLst/>
          </a:prstGeom>
          <a:ln>
            <a:solidFill>
              <a:schemeClr val="accent2">
                <a:lumMod val="75000"/>
              </a:schemeClr>
            </a:solidFill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dirty="0" smtClean="0">
                <a:latin typeface="Cambria" pitchFamily="18" charset="0"/>
                <a:cs typeface="Times New Roman" pitchFamily="18" charset="0"/>
              </a:rPr>
              <a:t>Расходы на летнюю оздоровительную компанию в 2014 году составили 12 236,33 тыс. руб. Общее </a:t>
            </a:r>
            <a:r>
              <a:rPr lang="ru-RU" dirty="0">
                <a:latin typeface="Cambria" pitchFamily="18" charset="0"/>
                <a:cs typeface="Times New Roman" pitchFamily="18" charset="0"/>
              </a:rPr>
              <a:t>количество </a:t>
            </a:r>
            <a:r>
              <a:rPr lang="ru-RU" dirty="0" smtClean="0">
                <a:latin typeface="Cambria" pitchFamily="18" charset="0"/>
                <a:cs typeface="Times New Roman" pitchFamily="18" charset="0"/>
              </a:rPr>
              <a:t>детей, оздоровленных </a:t>
            </a:r>
            <a:r>
              <a:rPr lang="ru-RU" dirty="0">
                <a:latin typeface="Cambria" pitchFamily="18" charset="0"/>
                <a:cs typeface="Times New Roman" pitchFamily="18" charset="0"/>
              </a:rPr>
              <a:t>за летний период составило </a:t>
            </a:r>
            <a:r>
              <a:rPr lang="ru-RU" dirty="0" smtClean="0">
                <a:latin typeface="Cambria" pitchFamily="18" charset="0"/>
                <a:cs typeface="Times New Roman" pitchFamily="18" charset="0"/>
              </a:rPr>
              <a:t>2380</a:t>
            </a:r>
            <a:r>
              <a:rPr lang="ru-RU" b="1" dirty="0" smtClean="0">
                <a:latin typeface="Cambria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Cambria" pitchFamily="18" charset="0"/>
                <a:cs typeface="Times New Roman" pitchFamily="18" charset="0"/>
              </a:rPr>
              <a:t>человек: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Cambria" pitchFamily="18" charset="0"/>
                <a:cs typeface="Times New Roman" pitchFamily="18" charset="0"/>
              </a:rPr>
              <a:t> в лагерях дневного пребывания – 1800 человек;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Cambria" pitchFamily="18" charset="0"/>
                <a:cs typeface="Times New Roman" pitchFamily="18" charset="0"/>
              </a:rPr>
              <a:t> в загородных лагерях – 350 человек;</a:t>
            </a:r>
          </a:p>
          <a:p>
            <a:pPr algn="just">
              <a:buFont typeface="Arial" pitchFamily="34" charset="0"/>
              <a:buChar char="•"/>
            </a:pPr>
            <a:r>
              <a:rPr lang="ru-RU" dirty="0" smtClean="0">
                <a:latin typeface="Cambria" pitchFamily="18" charset="0"/>
                <a:cs typeface="Times New Roman" pitchFamily="18" charset="0"/>
              </a:rPr>
              <a:t> в детских санаториях – 230 человек.</a:t>
            </a:r>
            <a:endParaRPr lang="ru-RU" dirty="0">
              <a:latin typeface="Cambria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5" y="2500306"/>
            <a:ext cx="8229600" cy="135732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  <a:latin typeface="Cambria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Cambria" pitchFamily="18" charset="0"/>
              </a:rPr>
            </a:br>
            <a:endParaRPr lang="ru-RU" sz="22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428596" y="214290"/>
            <a:ext cx="8358246" cy="6357982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Cambria" pitchFamily="18" charset="0"/>
              </a:rPr>
              <a:t>Расходы  из  других  уровней бюджета по разделу  «Образование»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071538" y="1357298"/>
            <a:ext cx="1928826" cy="1714512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Cambria" pitchFamily="18" charset="0"/>
              </a:rPr>
              <a:t>Расходы в части обеспечения гос.гарантий  прав граждан на получение образования – </a:t>
            </a:r>
          </a:p>
          <a:p>
            <a:pPr algn="ctr"/>
            <a:r>
              <a:rPr lang="ru-RU" sz="1200" b="1" dirty="0" smtClean="0">
                <a:latin typeface="Cambria" pitchFamily="18" charset="0"/>
              </a:rPr>
              <a:t>177590, тыс. руб.</a:t>
            </a:r>
            <a:endParaRPr lang="ru-RU" sz="1200" b="1" dirty="0">
              <a:latin typeface="Cambria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643306" y="1357298"/>
            <a:ext cx="2000264" cy="1714512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Cambria" pitchFamily="18" charset="0"/>
              </a:rPr>
              <a:t>Расходы по организации питания в муниципальных общеобразовательных организациях – </a:t>
            </a:r>
            <a:r>
              <a:rPr lang="ru-RU" sz="1200" b="1" dirty="0" smtClean="0">
                <a:latin typeface="Cambria" pitchFamily="18" charset="0"/>
              </a:rPr>
              <a:t>24499,78 тыс. руб.</a:t>
            </a:r>
            <a:endParaRPr lang="ru-RU" sz="1200" b="1" dirty="0">
              <a:latin typeface="Cambria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43306" y="3429000"/>
            <a:ext cx="2000264" cy="257176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Расходы на создание условий для занятия физической  культурой и спортом в сельской местности – </a:t>
            </a:r>
          </a:p>
          <a:p>
            <a:pPr algn="ctr"/>
            <a:r>
              <a:rPr lang="ru-RU" sz="1200" b="1" dirty="0" smtClean="0"/>
              <a:t>1696,5 тыс. руб. </a:t>
            </a:r>
            <a:r>
              <a:rPr lang="ru-RU" sz="1200" dirty="0" smtClean="0"/>
              <a:t>(приобретено спортивное оборудование в начальные школы с. Светлое и с. Талица)</a:t>
            </a:r>
            <a:endParaRPr lang="ru-RU" sz="1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215074" y="3429000"/>
            <a:ext cx="2000264" cy="257176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Расходы на модернизацию  системы общего образования – </a:t>
            </a:r>
            <a:r>
              <a:rPr lang="ru-RU" sz="1200" b="1" dirty="0" smtClean="0"/>
              <a:t>1013,9 тыс. руб. </a:t>
            </a:r>
          </a:p>
          <a:p>
            <a:pPr algn="ctr"/>
            <a:r>
              <a:rPr lang="ru-RU" sz="1200" dirty="0" smtClean="0"/>
              <a:t>(приобретен автобус для подвоза обучающихся в МАОУ СОШ №4 с. Курьи, </a:t>
            </a:r>
          </a:p>
          <a:p>
            <a:pPr algn="ctr"/>
            <a:r>
              <a:rPr lang="ru-RU" sz="1200" dirty="0" smtClean="0"/>
              <a:t>на создание условий для образования детей-инвалидов в МАОУ Лицей №17»)</a:t>
            </a:r>
            <a:endParaRPr lang="ru-RU" sz="1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1538" y="3429000"/>
            <a:ext cx="1928826" cy="2571768"/>
          </a:xfrm>
          <a:prstGeom prst="round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Расходы на поддержку образовательных учреждений, </a:t>
            </a:r>
          </a:p>
          <a:p>
            <a:pPr algn="ctr"/>
            <a:r>
              <a:rPr lang="ru-RU" sz="1200" dirty="0" smtClean="0"/>
              <a:t>реализующих  инновационные образовательные программы – </a:t>
            </a:r>
          </a:p>
          <a:p>
            <a:pPr algn="ctr"/>
            <a:r>
              <a:rPr lang="ru-RU" sz="1200" b="1" dirty="0" smtClean="0"/>
              <a:t>500,0 тыс. руб.</a:t>
            </a:r>
            <a:r>
              <a:rPr lang="ru-RU" sz="1200" dirty="0" smtClean="0"/>
              <a:t> </a:t>
            </a:r>
          </a:p>
          <a:p>
            <a:pPr algn="ctr"/>
            <a:r>
              <a:rPr lang="ru-RU" sz="1200" dirty="0" smtClean="0"/>
              <a:t>(МАОУ «Гимназия №1» выиграла грант в областном конкурсе)</a:t>
            </a:r>
            <a:endParaRPr lang="ru-RU" sz="1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215074" y="1357298"/>
            <a:ext cx="1928826" cy="1714512"/>
          </a:xfrm>
          <a:prstGeom prst="round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Cambria" pitchFamily="18" charset="0"/>
              </a:rPr>
              <a:t>Расходы на организацию летнего отдыха детей в каникулярное время  – </a:t>
            </a:r>
            <a:r>
              <a:rPr lang="ru-RU" sz="1200" b="1" dirty="0" smtClean="0">
                <a:latin typeface="Cambria" pitchFamily="18" charset="0"/>
              </a:rPr>
              <a:t>10165,0 тыс. руб.</a:t>
            </a:r>
            <a:endParaRPr lang="ru-RU" sz="1200" b="1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142852"/>
            <a:ext cx="5643602" cy="50006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dirty="0" smtClean="0">
                <a:latin typeface="Cambria" pitchFamily="18" charset="0"/>
              </a:rPr>
              <a:t>КУЛЬТУРА</a:t>
            </a:r>
            <a:endParaRPr lang="ru-RU" sz="3000" dirty="0">
              <a:latin typeface="Cambria" pitchFamily="18" charset="0"/>
            </a:endParaRPr>
          </a:p>
        </p:txBody>
      </p:sp>
      <p:sp>
        <p:nvSpPr>
          <p:cNvPr id="4" name="Прямоугольник 7"/>
          <p:cNvSpPr>
            <a:spLocks noChangeArrowheads="1"/>
          </p:cNvSpPr>
          <p:nvPr/>
        </p:nvSpPr>
        <p:spPr bwMode="auto">
          <a:xfrm>
            <a:off x="500034" y="714356"/>
            <a:ext cx="7572428" cy="205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b="1" dirty="0" smtClean="0">
                <a:latin typeface="Cambria" pitchFamily="18" charset="0"/>
                <a:cs typeface="Times New Roman" pitchFamily="18" charset="0"/>
              </a:rPr>
              <a:t>На территории городского округа осуществляют деятельность</a:t>
            </a:r>
          </a:p>
          <a:p>
            <a:pPr>
              <a:lnSpc>
                <a:spcPct val="114000"/>
              </a:lnSpc>
            </a:pPr>
            <a:r>
              <a:rPr lang="ru-RU" sz="1400" b="1" dirty="0" smtClean="0">
                <a:latin typeface="Cambria" pitchFamily="18" charset="0"/>
              </a:rPr>
              <a:t>    8 муниципальных учреждений культуры:</a:t>
            </a:r>
          </a:p>
          <a:p>
            <a:pPr>
              <a:lnSpc>
                <a:spcPct val="114000"/>
              </a:lnSpc>
            </a:pPr>
            <a:endParaRPr lang="ru-RU" sz="1400" b="1" dirty="0" smtClean="0">
              <a:latin typeface="Cambria" pitchFamily="18" charset="0"/>
            </a:endParaRP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ru-RU" sz="1400" b="1" dirty="0" smtClean="0">
                <a:latin typeface="Cambria" pitchFamily="18" charset="0"/>
              </a:rPr>
              <a:t> </a:t>
            </a:r>
            <a:r>
              <a:rPr lang="ru-RU" sz="1400" dirty="0" smtClean="0">
                <a:latin typeface="Cambria" pitchFamily="18" charset="0"/>
              </a:rPr>
              <a:t> МКУ «Сухоложская централиз. библиотечная система»  – </a:t>
            </a:r>
            <a:r>
              <a:rPr lang="ru-RU" sz="1400" b="1" dirty="0" smtClean="0">
                <a:latin typeface="Cambria" pitchFamily="18" charset="0"/>
              </a:rPr>
              <a:t>1</a:t>
            </a:r>
            <a:r>
              <a:rPr lang="ru-RU" sz="1400" dirty="0" smtClean="0">
                <a:latin typeface="Cambria" pitchFamily="18" charset="0"/>
              </a:rPr>
              <a:t>  учреждение (</a:t>
            </a:r>
            <a:r>
              <a:rPr lang="ru-RU" sz="1400" b="1" dirty="0" smtClean="0">
                <a:latin typeface="Cambria" pitchFamily="18" charset="0"/>
              </a:rPr>
              <a:t>12</a:t>
            </a:r>
            <a:r>
              <a:rPr lang="ru-RU" sz="1400" dirty="0" smtClean="0">
                <a:latin typeface="Cambria" pitchFamily="18" charset="0"/>
              </a:rPr>
              <a:t> филиалов);</a:t>
            </a: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ru-RU" sz="1400" dirty="0" smtClean="0">
                <a:latin typeface="Cambria" pitchFamily="18" charset="0"/>
              </a:rPr>
              <a:t> МКУ «Сухоложский историко-краеведческий музей» – </a:t>
            </a:r>
            <a:r>
              <a:rPr lang="ru-RU" sz="1400" b="1" dirty="0" smtClean="0">
                <a:latin typeface="Cambria" pitchFamily="18" charset="0"/>
              </a:rPr>
              <a:t>1 </a:t>
            </a:r>
            <a:r>
              <a:rPr lang="ru-RU" sz="1400" dirty="0" smtClean="0">
                <a:latin typeface="Cambria" pitchFamily="18" charset="0"/>
              </a:rPr>
              <a:t> учреждение;  </a:t>
            </a: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ru-RU" sz="1400" dirty="0" smtClean="0">
                <a:latin typeface="Cambria" pitchFamily="18" charset="0"/>
              </a:rPr>
              <a:t> МБУК «Камерный хор»  - </a:t>
            </a:r>
            <a:r>
              <a:rPr lang="ru-RU" sz="1400" b="1" dirty="0" smtClean="0">
                <a:latin typeface="Cambria" pitchFamily="18" charset="0"/>
              </a:rPr>
              <a:t>1</a:t>
            </a:r>
            <a:r>
              <a:rPr lang="ru-RU" sz="1400" dirty="0" smtClean="0">
                <a:latin typeface="Cambria" pitchFamily="18" charset="0"/>
              </a:rPr>
              <a:t>  учреждение;</a:t>
            </a: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ru-RU" sz="1400" dirty="0" smtClean="0">
                <a:latin typeface="Cambria" pitchFamily="18" charset="0"/>
              </a:rPr>
              <a:t> МБУ «Организационный центр учреждений культуры» – </a:t>
            </a:r>
            <a:r>
              <a:rPr lang="ru-RU" sz="1400" b="1" dirty="0" smtClean="0">
                <a:latin typeface="Cambria" pitchFamily="18" charset="0"/>
              </a:rPr>
              <a:t>1</a:t>
            </a:r>
            <a:r>
              <a:rPr lang="ru-RU" sz="1400" dirty="0" smtClean="0">
                <a:latin typeface="Cambria" pitchFamily="18" charset="0"/>
              </a:rPr>
              <a:t> учреждение;</a:t>
            </a:r>
          </a:p>
          <a:p>
            <a:pPr>
              <a:lnSpc>
                <a:spcPct val="114000"/>
              </a:lnSpc>
              <a:buFont typeface="Arial" pitchFamily="34" charset="0"/>
              <a:buChar char="•"/>
            </a:pPr>
            <a:r>
              <a:rPr lang="ru-RU" sz="1400" dirty="0" smtClean="0">
                <a:latin typeface="Cambria" pitchFamily="18" charset="0"/>
              </a:rPr>
              <a:t> Дома культуры – </a:t>
            </a:r>
            <a:r>
              <a:rPr lang="ru-RU" sz="1400" b="1" dirty="0" smtClean="0">
                <a:latin typeface="Cambria" pitchFamily="18" charset="0"/>
              </a:rPr>
              <a:t>4</a:t>
            </a:r>
            <a:r>
              <a:rPr lang="ru-RU" sz="1400" dirty="0" smtClean="0">
                <a:latin typeface="Cambria" pitchFamily="18" charset="0"/>
              </a:rPr>
              <a:t> учреждения с </a:t>
            </a:r>
            <a:r>
              <a:rPr lang="ru-RU" sz="1400" b="1" dirty="0" smtClean="0">
                <a:latin typeface="Cambria" pitchFamily="18" charset="0"/>
              </a:rPr>
              <a:t>7</a:t>
            </a:r>
            <a:r>
              <a:rPr lang="ru-RU" sz="1400" dirty="0" smtClean="0">
                <a:latin typeface="Cambria" pitchFamily="18" charset="0"/>
              </a:rPr>
              <a:t> структурными подразделениями.</a:t>
            </a:r>
            <a:endParaRPr lang="ru-RU" sz="1400" b="1" dirty="0">
              <a:latin typeface="Cambria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8597" y="2857496"/>
          <a:ext cx="8286806" cy="2648914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  <a:tableStyleId>{2D5ABB26-0587-4C30-8999-92F81FD0307C}</a:tableStyleId>
              </a:tblPr>
              <a:tblGrid>
                <a:gridCol w="4867154"/>
                <a:gridCol w="1234949"/>
                <a:gridCol w="1184572"/>
                <a:gridCol w="1000131"/>
              </a:tblGrid>
              <a:tr h="28575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ПЛАН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ФАКТ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1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%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85276,28</a:t>
                      </a: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83509,49</a:t>
                      </a: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97,93 %</a:t>
                      </a:r>
                      <a:endParaRPr kumimoji="0" lang="ru-RU" sz="12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Организация деятельности городского музея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1794,0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1770,56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98,7%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Организация библиотечного обслуживания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11173,0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11001,25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98,46%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Организация деятельности домов культуры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52867,28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51446,64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97,3%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85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Проведение мероприятий в сфере культуры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3 288,0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3288,0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100%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65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Капитальный ремонт зданий и помещений, укрепление и развитие материально-технической базы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7434,0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7288,1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98%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325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mbria" pitchFamily="18" charset="0"/>
                        </a:rPr>
                        <a:t>Управление культурой, прочие учреждения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6600CC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8720,0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  <a:cs typeface="Tahoma" pitchFamily="34" charset="0"/>
                        </a:rPr>
                        <a:t>8714,94</a:t>
                      </a: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20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mbria" pitchFamily="18" charset="0"/>
                        </a:rPr>
                        <a:t>99,9%</a:t>
                      </a:r>
                      <a:endParaRPr kumimoji="0" lang="ru-RU" sz="1200" b="0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mbria" pitchFamily="18" charset="0"/>
                        <a:cs typeface="Tahoma" pitchFamily="34" charset="0"/>
                      </a:endParaRPr>
                    </a:p>
                  </a:txBody>
                  <a:tcPr marL="121920" marR="121920" marT="34290" marB="3429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85720" y="5572140"/>
          <a:ext cx="8501123" cy="10906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72164"/>
                <a:gridCol w="1000132"/>
                <a:gridCol w="928694"/>
                <a:gridCol w="1000133"/>
              </a:tblGrid>
              <a:tr h="428628">
                <a:tc>
                  <a:txBody>
                    <a:bodyPr/>
                    <a:lstStyle/>
                    <a:p>
                      <a:endParaRPr lang="ru-RU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itchFamily="18" charset="0"/>
                        </a:rPr>
                        <a:t>2013 год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itchFamily="18" charset="0"/>
                        </a:rPr>
                        <a:t>2014 г ПЛАН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itchFamily="18" charset="0"/>
                        </a:rPr>
                        <a:t>2014 г ФАКТ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2861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Объем расходов бюджета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 на культуру на 1 жителя, руб.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1 290,0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1738,0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1702,0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62842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Средняя заработная плата работников учреждения культуры, руб.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15 943,0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19864,6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Cambria" pitchFamily="18" charset="0"/>
                        </a:rPr>
                        <a:t>20091,0</a:t>
                      </a:r>
                      <a:endParaRPr lang="ru-RU" sz="1400" dirty="0">
                        <a:solidFill>
                          <a:srgbClr val="002060"/>
                        </a:solidFill>
                        <a:latin typeface="Cambria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6286512" y="0"/>
          <a:ext cx="2714644" cy="1571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82945" name="WordArt 1"/>
          <p:cNvSpPr>
            <a:spLocks noChangeArrowheads="1" noChangeShapeType="1" noTextEdit="1"/>
          </p:cNvSpPr>
          <p:nvPr/>
        </p:nvSpPr>
        <p:spPr bwMode="auto">
          <a:xfrm>
            <a:off x="1500166" y="214290"/>
            <a:ext cx="5929354" cy="671534"/>
          </a:xfrm>
          <a:prstGeom prst="rect">
            <a:avLst/>
          </a:prstGeom>
        </p:spPr>
        <p:txBody>
          <a:bodyPr wrap="none" fromWordArt="1"/>
          <a:lstStyle/>
          <a:p>
            <a:pPr algn="ctr" rtl="0"/>
            <a:r>
              <a:rPr lang="ru-RU" sz="3600" b="1" kern="1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Arial" pitchFamily="34" charset="0"/>
                <a:cs typeface="Arial" pitchFamily="34" charset="0"/>
              </a:rPr>
              <a:t>ОСНОВНЫЕ ПОНЯТИЯ</a:t>
            </a:r>
            <a:endParaRPr lang="ru-RU" sz="3600" b="1" kern="1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2947" name="Rectangle 3"/>
          <p:cNvSpPr>
            <a:spLocks noChangeArrowheads="1"/>
          </p:cNvSpPr>
          <p:nvPr/>
        </p:nvSpPr>
        <p:spPr bwMode="auto">
          <a:xfrm>
            <a:off x="500034" y="1000108"/>
            <a:ext cx="821537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mbria" pitchFamily="18" charset="0"/>
                <a:ea typeface="Times New Roman" pitchFamily="18" charset="0"/>
              </a:rPr>
              <a:t>Бюджет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mbria" pitchFamily="18" charset="0"/>
                <a:ea typeface="Times New Roman" pitchFamily="18" charset="0"/>
              </a:rPr>
              <a:t>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mbria" pitchFamily="18" charset="0"/>
                <a:ea typeface="Times New Roman" pitchFamily="18" charset="0"/>
              </a:rPr>
              <a:t>Доходы бюджета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mbria" pitchFamily="18" charset="0"/>
                <a:ea typeface="Times New Roman" pitchFamily="18" charset="0"/>
              </a:rPr>
              <a:t> – поступающие в бюджет денежные средства за исключением источников финансирования дефицита бюджета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mbria" pitchFamily="18" charset="0"/>
                <a:ea typeface="Times New Roman" pitchFamily="18" charset="0"/>
              </a:rPr>
              <a:t>Расходы бюджета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mbria" pitchFamily="18" charset="0"/>
                <a:ea typeface="Times New Roman" pitchFamily="18" charset="0"/>
              </a:rPr>
              <a:t> – выплачиваемые из бюджета денежные средства, за исключением источников финансирования дефицита бюджета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mbria" pitchFamily="18" charset="0"/>
                <a:ea typeface="Times New Roman" pitchFamily="18" charset="0"/>
              </a:rPr>
              <a:t>Дефицит бюджета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mbria" pitchFamily="18" charset="0"/>
                <a:ea typeface="Times New Roman" pitchFamily="18" charset="0"/>
              </a:rPr>
              <a:t> – превышение расходов бюджета над его доходами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sng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mbria" pitchFamily="18" charset="0"/>
                <a:ea typeface="Times New Roman" pitchFamily="18" charset="0"/>
              </a:rPr>
              <a:t>Профицит бюджета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663300"/>
                </a:solidFill>
                <a:effectLst/>
                <a:latin typeface="Cambria" pitchFamily="18" charset="0"/>
                <a:ea typeface="Times New Roman" pitchFamily="18" charset="0"/>
              </a:rPr>
              <a:t> – превышение доходов бюджета над его расходами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 descr="http://im4-tub-ru.yandex.net/i?id=76065980-37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525780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7" descr="http://im7-tub-ru.yandex.net/i?id=423179130-27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5286388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6" name="Picture 2" descr="C:\Documents and Settings\Светлана\Local Settings\Temporary Internet Files\Content.IE5\OB7FQKXD\IMG_7127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5286388"/>
            <a:ext cx="2148475" cy="1428736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57158" y="214290"/>
            <a:ext cx="5572164" cy="57150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Cambria" pitchFamily="18" charset="0"/>
              </a:rPr>
              <a:t>Физическая культура и спорт</a:t>
            </a:r>
            <a:endParaRPr lang="ru-RU" sz="2800" dirty="0">
              <a:latin typeface="Cambria" pitchFamily="18" charset="0"/>
            </a:endParaRPr>
          </a:p>
        </p:txBody>
      </p:sp>
      <p:sp>
        <p:nvSpPr>
          <p:cNvPr id="13" name="Прямоугольник 15"/>
          <p:cNvSpPr>
            <a:spLocks noChangeArrowheads="1"/>
          </p:cNvSpPr>
          <p:nvPr/>
        </p:nvSpPr>
        <p:spPr bwMode="auto">
          <a:xfrm>
            <a:off x="357158" y="928670"/>
            <a:ext cx="5715040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700" b="1" dirty="0">
                <a:latin typeface="Cambria" pitchFamily="18" charset="0"/>
                <a:cs typeface="Times New Roman" pitchFamily="18" charset="0"/>
              </a:rPr>
              <a:t>На территории городского округа </a:t>
            </a:r>
            <a:r>
              <a:rPr lang="ru-RU" sz="1700" b="1" dirty="0" smtClean="0">
                <a:latin typeface="Cambria" pitchFamily="18" charset="0"/>
                <a:cs typeface="Times New Roman" pitchFamily="18" charset="0"/>
              </a:rPr>
              <a:t> Сухой Лог осуществляет </a:t>
            </a:r>
            <a:r>
              <a:rPr lang="ru-RU" sz="1700" b="1" dirty="0">
                <a:latin typeface="Cambria" pitchFamily="18" charset="0"/>
                <a:cs typeface="Times New Roman" pitchFamily="18" charset="0"/>
              </a:rPr>
              <a:t>деятельность муниципальное </a:t>
            </a:r>
            <a:endParaRPr lang="ru-RU" sz="1700" b="1" dirty="0" smtClean="0">
              <a:latin typeface="Cambria" pitchFamily="18" charset="0"/>
              <a:cs typeface="Times New Roman" pitchFamily="18" charset="0"/>
            </a:endParaRPr>
          </a:p>
          <a:p>
            <a:r>
              <a:rPr lang="ru-RU" sz="1700" b="1" dirty="0" smtClean="0">
                <a:latin typeface="Cambria" pitchFamily="18" charset="0"/>
                <a:cs typeface="Times New Roman" pitchFamily="18" charset="0"/>
              </a:rPr>
              <a:t>бюджетное </a:t>
            </a:r>
            <a:r>
              <a:rPr lang="ru-RU" sz="1700" b="1" dirty="0">
                <a:latin typeface="Cambria" pitchFamily="18" charset="0"/>
                <a:cs typeface="Times New Roman" pitchFamily="18" charset="0"/>
              </a:rPr>
              <a:t>учреждение «</a:t>
            </a:r>
            <a:r>
              <a:rPr lang="ru-RU" sz="1700" b="1" dirty="0" smtClean="0">
                <a:latin typeface="Cambria" pitchFamily="18" charset="0"/>
                <a:cs typeface="Times New Roman" pitchFamily="18" charset="0"/>
              </a:rPr>
              <a:t>Спорткомплекс «Здоровье»</a:t>
            </a:r>
            <a:endParaRPr lang="ru-RU" sz="1700" b="1" dirty="0">
              <a:latin typeface="Cambria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285720" y="4429132"/>
          <a:ext cx="86106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38"/>
                <a:gridCol w="4967262"/>
              </a:tblGrid>
              <a:tr h="609600">
                <a:tc>
                  <a:txBody>
                    <a:bodyPr/>
                    <a:lstStyle/>
                    <a:p>
                      <a:r>
                        <a:rPr lang="ru-RU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1 жителя</a:t>
                      </a:r>
                      <a:r>
                        <a:rPr lang="ru-RU" u="sng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2013 году:</a:t>
                      </a:r>
                    </a:p>
                    <a:p>
                      <a:pPr algn="ctr"/>
                      <a:r>
                        <a:rPr lang="ru-RU" b="0" dirty="0" smtClean="0">
                          <a:latin typeface="Times New Roman" pitchFamily="18" charset="0"/>
                          <a:cs typeface="Times New Roman" pitchFamily="18" charset="0"/>
                        </a:rPr>
                        <a:t>811,0 рублей</a:t>
                      </a:r>
                      <a:endParaRPr lang="ru-RU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1 жителя в 2014 году:</a:t>
                      </a:r>
                    </a:p>
                    <a:p>
                      <a:pPr algn="ctr"/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– 290,0</a:t>
                      </a:r>
                      <a:r>
                        <a:rPr lang="ru-RU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 рублей          </a:t>
                      </a:r>
                      <a:r>
                        <a:rPr lang="ru-RU" sz="1600" b="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 – 282,4 рублей</a:t>
                      </a:r>
                      <a:endParaRPr lang="ru-RU" sz="16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Диаграмма 14"/>
          <p:cNvGraphicFramePr/>
          <p:nvPr/>
        </p:nvGraphicFramePr>
        <p:xfrm>
          <a:off x="6000728" y="-214338"/>
          <a:ext cx="3143272" cy="2071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428596" y="1785926"/>
            <a:ext cx="8501122" cy="2682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ru-RU" sz="1300" dirty="0" smtClean="0">
                <a:latin typeface="Cambria" pitchFamily="18" charset="0"/>
              </a:rPr>
              <a:t> </a:t>
            </a:r>
          </a:p>
          <a:p>
            <a:pPr>
              <a:lnSpc>
                <a:spcPct val="110000"/>
              </a:lnSpc>
            </a:pPr>
            <a:r>
              <a:rPr lang="ru-RU" sz="1400" dirty="0" smtClean="0">
                <a:latin typeface="Cambria" pitchFamily="18" charset="0"/>
              </a:rPr>
              <a:t>Расходы на содержание и обеспечение деятельности учреждений физической культуры и спорта – 8684,0 тыс. руб.</a:t>
            </a:r>
          </a:p>
          <a:p>
            <a:pPr>
              <a:lnSpc>
                <a:spcPct val="110000"/>
              </a:lnSpc>
            </a:pPr>
            <a:r>
              <a:rPr lang="ru-RU" sz="1400" dirty="0" smtClean="0">
                <a:latin typeface="Cambria" pitchFamily="18" charset="0"/>
              </a:rPr>
              <a:t> На проведение спортивных мероприятий городского округа Сухой Лог направлено 1 935,0 тыс. руб.</a:t>
            </a:r>
          </a:p>
          <a:p>
            <a:pPr>
              <a:lnSpc>
                <a:spcPct val="110000"/>
              </a:lnSpc>
            </a:pPr>
            <a:r>
              <a:rPr lang="ru-RU" sz="1400" dirty="0" smtClean="0">
                <a:latin typeface="Cambria" pitchFamily="18" charset="0"/>
              </a:rPr>
              <a:t>  На ремонты и оснащение оборудованием учреждений физической культуры и спорта направлено 3239,1 тыс. руб., в том числе: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ru-RU" sz="1400" dirty="0" smtClean="0">
                <a:latin typeface="Cambria" pitchFamily="18" charset="0"/>
              </a:rPr>
              <a:t> Реконструкция спортивно-оздоровительного центра «Богатырь», приобретение  спортивного оборудования и инвентаря – 1678,42 тыс. руб.;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ru-RU" sz="1400" dirty="0" smtClean="0">
                <a:latin typeface="Cambria" pitchFamily="18" charset="0"/>
              </a:rPr>
              <a:t> Ремонтные работы в МБОУ ДОД ДЮСШ (новый зал тхэквондо по ул. Юбилейная, 2) – 1341,5 тыс. руб.;</a:t>
            </a:r>
          </a:p>
          <a:p>
            <a:pPr>
              <a:lnSpc>
                <a:spcPct val="110000"/>
              </a:lnSpc>
              <a:buFont typeface="Arial" pitchFamily="34" charset="0"/>
              <a:buChar char="•"/>
            </a:pPr>
            <a:r>
              <a:rPr lang="ru-RU" sz="1400" dirty="0" smtClean="0">
                <a:latin typeface="Cambria" pitchFamily="18" charset="0"/>
              </a:rPr>
              <a:t> Монтажные работы в МБОУ ДОД ДЮСШ (новый  спортивный зал в пос. СМЗ) – 219,18 тыс. руб.</a:t>
            </a:r>
          </a:p>
          <a:p>
            <a:pPr>
              <a:lnSpc>
                <a:spcPct val="110000"/>
              </a:lnSpc>
            </a:pPr>
            <a:r>
              <a:rPr lang="ru-RU" sz="1400" dirty="0" smtClean="0">
                <a:latin typeface="Cambria" pitchFamily="18" charset="0"/>
              </a:rPr>
              <a:t> </a:t>
            </a:r>
            <a:endParaRPr lang="ru-RU" sz="1400" dirty="0">
              <a:latin typeface="Cambria" pitchFamily="18" charset="0"/>
            </a:endParaRPr>
          </a:p>
        </p:txBody>
      </p:sp>
      <p:pic>
        <p:nvPicPr>
          <p:cNvPr id="82946" name="Picture 2" descr="110_lugnia_rossii_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6578" y="5286388"/>
            <a:ext cx="2146383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00034" y="285728"/>
            <a:ext cx="8215370" cy="64294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  <a:latin typeface="Cambria" pitchFamily="18" charset="0"/>
              </a:rPr>
              <a:t>Расходы на социальную политику, произведенные в 2014 году составили  116 891,3  тыс. руб.</a:t>
            </a:r>
            <a:r>
              <a:rPr lang="ru-RU" sz="2400" b="1" i="1" dirty="0" smtClean="0">
                <a:latin typeface="Cambria" pitchFamily="18" charset="0"/>
              </a:rPr>
              <a:t> </a:t>
            </a:r>
            <a:r>
              <a:rPr lang="ru-RU" sz="2400" b="1" i="1" dirty="0" smtClean="0">
                <a:solidFill>
                  <a:schemeClr val="accent4">
                    <a:lumMod val="50000"/>
                  </a:schemeClr>
                </a:solidFill>
                <a:latin typeface="Cambria" pitchFamily="18" charset="0"/>
              </a:rPr>
              <a:t>(90,83%)</a:t>
            </a:r>
            <a:endParaRPr lang="ru-RU" sz="2400" b="1" i="1" dirty="0">
              <a:solidFill>
                <a:schemeClr val="accent4">
                  <a:lumMod val="50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357158" y="1000108"/>
          <a:ext cx="8215370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72" y="4286256"/>
          <a:ext cx="8001056" cy="2174776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600211"/>
                <a:gridCol w="1328747"/>
                <a:gridCol w="1357322"/>
                <a:gridCol w="3714776"/>
              </a:tblGrid>
              <a:tr h="885508">
                <a:tc gridSpan="3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Расходы на 1 жителя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 городского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 округа Сухой Лог, </a:t>
                      </a:r>
                    </a:p>
                    <a:p>
                      <a:pPr algn="ctr"/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тыс. руб.</a:t>
                      </a:r>
                      <a:endParaRPr lang="ru-RU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Расходы по публично-нормативным обязательствам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в 2014</a:t>
                      </a:r>
                      <a:r>
                        <a:rPr lang="ru-RU" b="1" baseline="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 году</a:t>
                      </a:r>
                      <a:endParaRPr lang="ru-RU" b="1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2004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mbria" pitchFamily="18" charset="0"/>
                        </a:rPr>
                        <a:t>2013 год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mbria" pitchFamily="18" charset="0"/>
                        </a:rPr>
                        <a:t>2014 год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Cambria" pitchFamily="18" charset="0"/>
                        </a:rPr>
                        <a:t>Ежемесячные  выплаты Почетным гражданам города  479,2</a:t>
                      </a:r>
                      <a:r>
                        <a:rPr lang="ru-RU" baseline="0" dirty="0" smtClean="0">
                          <a:latin typeface="Cambria" pitchFamily="18" charset="0"/>
                        </a:rPr>
                        <a:t> тыс. руб.</a:t>
                      </a:r>
                      <a:endParaRPr lang="ru-RU" dirty="0" smtClean="0">
                        <a:latin typeface="Cambria" pitchFamily="18" charset="0"/>
                      </a:endParaRPr>
                    </a:p>
                    <a:p>
                      <a:pPr algn="ctr"/>
                      <a:endParaRPr lang="ru-RU" dirty="0"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20045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mbria" pitchFamily="18" charset="0"/>
                        </a:rPr>
                        <a:t>2443,7                                     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mbria" pitchFamily="18" charset="0"/>
                        </a:rPr>
                        <a:t>план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mbria" pitchFamily="18" charset="0"/>
                        </a:rPr>
                        <a:t>факт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28856">
                <a:tc vMerge="1">
                  <a:txBody>
                    <a:bodyPr/>
                    <a:lstStyle/>
                    <a:p>
                      <a:pPr algn="l"/>
                      <a:endParaRPr lang="ru-RU" dirty="0"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mbria" pitchFamily="18" charset="0"/>
                        </a:rPr>
                        <a:t>2622,0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Cambria" pitchFamily="18" charset="0"/>
                        </a:rPr>
                        <a:t>2382,0</a:t>
                      </a:r>
                      <a:endParaRPr lang="ru-RU" dirty="0"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ru-RU" dirty="0">
                        <a:latin typeface="Cambria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14546" y="142852"/>
            <a:ext cx="6572296" cy="954107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Инвестиции в 2014 году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Cambria" pitchFamily="18" charset="0"/>
              </a:rPr>
              <a:t>Общий объем – 94 792,1 тыс. руб.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1500174"/>
            <a:ext cx="5786478" cy="71438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Cambria" pitchFamily="18" charset="0"/>
              </a:rPr>
              <a:t>Жилищно – коммунальное хозяйство</a:t>
            </a:r>
            <a:endParaRPr lang="ru-RU" sz="2400" dirty="0"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1670" y="2786058"/>
            <a:ext cx="3000396" cy="21431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Cambria" pitchFamily="18" charset="0"/>
              </a:rPr>
              <a:t>Мероприятия по модернизации коммунальной инфраструктуры </a:t>
            </a:r>
          </a:p>
          <a:p>
            <a:pPr algn="ctr"/>
            <a:r>
              <a:rPr lang="ru-RU" sz="1400" b="1" dirty="0" smtClean="0">
                <a:latin typeface="Cambria" pitchFamily="18" charset="0"/>
              </a:rPr>
              <a:t>83 303,0 тыс. руб. </a:t>
            </a:r>
          </a:p>
          <a:p>
            <a:pPr algn="ctr"/>
            <a:r>
              <a:rPr lang="ru-RU" sz="1400" b="1" dirty="0" smtClean="0">
                <a:latin typeface="Cambria" pitchFamily="18" charset="0"/>
              </a:rPr>
              <a:t>в том числе:</a:t>
            </a:r>
          </a:p>
          <a:p>
            <a:pPr algn="ctr"/>
            <a:r>
              <a:rPr lang="ru-RU" sz="1400" b="1" dirty="0" smtClean="0">
                <a:latin typeface="Cambria" pitchFamily="18" charset="0"/>
              </a:rPr>
              <a:t>из областного бюджета – </a:t>
            </a:r>
          </a:p>
          <a:p>
            <a:pPr algn="ctr"/>
            <a:r>
              <a:rPr lang="ru-RU" sz="1400" b="1" dirty="0" smtClean="0">
                <a:latin typeface="Cambria" pitchFamily="18" charset="0"/>
              </a:rPr>
              <a:t>74 972,7 тыс. руб. ;</a:t>
            </a:r>
          </a:p>
          <a:p>
            <a:pPr algn="ctr"/>
            <a:r>
              <a:rPr lang="ru-RU" sz="1400" b="1" dirty="0" smtClean="0">
                <a:latin typeface="Cambria" pitchFamily="18" charset="0"/>
              </a:rPr>
              <a:t>из местного бюджета – </a:t>
            </a:r>
          </a:p>
          <a:p>
            <a:pPr algn="ctr"/>
            <a:r>
              <a:rPr lang="ru-RU" sz="1400" b="1" dirty="0" smtClean="0">
                <a:latin typeface="Cambria" pitchFamily="18" charset="0"/>
              </a:rPr>
              <a:t>8 330,3  тыс. руб.</a:t>
            </a:r>
            <a:endParaRPr lang="ru-RU" sz="1400" b="1" dirty="0">
              <a:latin typeface="Cambri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72132" y="2786058"/>
            <a:ext cx="3000396" cy="214314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latin typeface="Cambria" pitchFamily="18" charset="0"/>
              </a:rPr>
              <a:t>Газификация жилых домов</a:t>
            </a:r>
          </a:p>
          <a:p>
            <a:pPr lvl="0" algn="ctr"/>
            <a:r>
              <a:rPr lang="ru-RU" sz="1400" b="1" dirty="0" smtClean="0">
                <a:latin typeface="Cambria" pitchFamily="18" charset="0"/>
              </a:rPr>
              <a:t>11 489,1 тыс. руб.</a:t>
            </a:r>
          </a:p>
          <a:p>
            <a:pPr lvl="0" algn="ctr"/>
            <a:r>
              <a:rPr lang="ru-RU" sz="1400" b="1" dirty="0" smtClean="0">
                <a:latin typeface="Cambria" pitchFamily="18" charset="0"/>
              </a:rPr>
              <a:t>в том числе:</a:t>
            </a:r>
          </a:p>
          <a:p>
            <a:pPr lvl="0" algn="ctr"/>
            <a:r>
              <a:rPr lang="ru-RU" sz="1400" b="1" dirty="0" smtClean="0">
                <a:latin typeface="Cambria" pitchFamily="18" charset="0"/>
              </a:rPr>
              <a:t>из федерального бюджета – </a:t>
            </a:r>
          </a:p>
          <a:p>
            <a:pPr lvl="0" algn="ctr"/>
            <a:r>
              <a:rPr lang="ru-RU" sz="1400" b="1" dirty="0" smtClean="0">
                <a:latin typeface="Cambria" pitchFamily="18" charset="0"/>
              </a:rPr>
              <a:t>3 213,0 тыс. руб.;</a:t>
            </a:r>
          </a:p>
          <a:p>
            <a:pPr lvl="0" algn="ctr"/>
            <a:r>
              <a:rPr lang="ru-RU" sz="1400" b="1" dirty="0" smtClean="0">
                <a:latin typeface="Cambria" pitchFamily="18" charset="0"/>
              </a:rPr>
              <a:t>из областного бюджета – </a:t>
            </a:r>
          </a:p>
          <a:p>
            <a:pPr lvl="0" algn="ctr"/>
            <a:r>
              <a:rPr lang="ru-RU" sz="1400" b="1" dirty="0" smtClean="0">
                <a:latin typeface="Cambria" pitchFamily="18" charset="0"/>
              </a:rPr>
              <a:t>6827,6 тыс. руб.;</a:t>
            </a:r>
          </a:p>
          <a:p>
            <a:pPr lvl="0" algn="ctr"/>
            <a:r>
              <a:rPr lang="ru-RU" sz="1400" b="1" dirty="0" smtClean="0">
                <a:latin typeface="Cambria" pitchFamily="18" charset="0"/>
              </a:rPr>
              <a:t>из местного бюджета – </a:t>
            </a:r>
          </a:p>
          <a:p>
            <a:pPr lvl="0" algn="ctr"/>
            <a:r>
              <a:rPr lang="ru-RU" sz="1400" b="1" dirty="0" smtClean="0">
                <a:latin typeface="Cambria" pitchFamily="18" charset="0"/>
              </a:rPr>
              <a:t>1 448,5 тыс. руб.</a:t>
            </a:r>
            <a:endParaRPr lang="ru-RU" sz="1400" dirty="0"/>
          </a:p>
        </p:txBody>
      </p:sp>
      <p:sp>
        <p:nvSpPr>
          <p:cNvPr id="7" name="Стрелка вниз 6"/>
          <p:cNvSpPr/>
          <p:nvPr/>
        </p:nvSpPr>
        <p:spPr>
          <a:xfrm>
            <a:off x="3428992" y="2285992"/>
            <a:ext cx="428628" cy="50006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3357554" y="5000636"/>
            <a:ext cx="500066" cy="50006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Стрелка вниз 8"/>
          <p:cNvSpPr/>
          <p:nvPr/>
        </p:nvSpPr>
        <p:spPr>
          <a:xfrm>
            <a:off x="6929454" y="5000636"/>
            <a:ext cx="500066" cy="50006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6929454" y="2285992"/>
            <a:ext cx="428628" cy="50006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000232" y="5572140"/>
            <a:ext cx="3071834" cy="9286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latin typeface="Cambria" pitchFamily="18" charset="0"/>
              </a:rPr>
              <a:t>Реконструкция водовода Камышлов - Сухой Лог</a:t>
            </a:r>
            <a:endParaRPr lang="ru-RU" b="1" dirty="0">
              <a:latin typeface="Cambria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572132" y="5572140"/>
            <a:ext cx="3071834" cy="92869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Cambria" pitchFamily="18" charset="0"/>
              </a:rPr>
              <a:t>Расширение существующих сетей газоснабжения жилых домов по ул.Ленина, Гагарина </a:t>
            </a:r>
          </a:p>
          <a:p>
            <a:pPr algn="ctr"/>
            <a:r>
              <a:rPr lang="ru-RU" sz="1400" b="1" dirty="0" smtClean="0">
                <a:latin typeface="Cambria" pitchFamily="18" charset="0"/>
              </a:rPr>
              <a:t>с. Филатовское</a:t>
            </a:r>
            <a:endParaRPr lang="ru-RU" sz="1400" b="1" dirty="0">
              <a:latin typeface="Cambria" pitchFamily="18" charset="0"/>
            </a:endParaRPr>
          </a:p>
        </p:txBody>
      </p:sp>
      <p:pic>
        <p:nvPicPr>
          <p:cNvPr id="14" name="Picture 2" descr="C:\Documents and Settings\Светлана\Local Settings\Temporary Internet Files\Content.IE5\OHQJ0H6B\MC900185972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2071703" cy="2069629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3" descr="http://im7-tub-ru.yandex.net/i?id=368290971-57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500306"/>
            <a:ext cx="2286016" cy="1517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000364" y="785794"/>
          <a:ext cx="5810249" cy="2871178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286016"/>
                <a:gridCol w="1214446"/>
                <a:gridCol w="1214446"/>
                <a:gridCol w="1095341"/>
              </a:tblGrid>
              <a:tr h="267666"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Наименование показателя</a:t>
                      </a:r>
                      <a:endParaRPr lang="ru-RU" sz="13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План 2014 г., </a:t>
                      </a:r>
                    </a:p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тыс. руб.</a:t>
                      </a:r>
                      <a:endParaRPr lang="ru-RU" sz="1300" dirty="0">
                        <a:latin typeface="Cambria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Факт 2014г., </a:t>
                      </a:r>
                    </a:p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тыс. руб.</a:t>
                      </a:r>
                      <a:endParaRPr lang="ru-RU" sz="1300" dirty="0">
                        <a:latin typeface="Cambria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Cambria" pitchFamily="18" charset="0"/>
                        </a:rPr>
                        <a:t>% исполнения</a:t>
                      </a:r>
                      <a:endParaRPr lang="ru-RU" sz="1200" dirty="0">
                        <a:latin typeface="Cambria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9576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Cambria" pitchFamily="18" charset="0"/>
                        </a:rPr>
                        <a:t>Жилищное хозяйство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1773,9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1694,4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95,5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55926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Cambria" pitchFamily="18" charset="0"/>
                        </a:rPr>
                        <a:t>Коммунальное хозяйство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158349,7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147894,08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93,4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42276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Cambria" pitchFamily="18" charset="0"/>
                        </a:rPr>
                        <a:t>Благоустройство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22000,3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21735,0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98,8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944872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Cambria" pitchFamily="18" charset="0"/>
                        </a:rPr>
                        <a:t>Другие вопросы в области жилищно-коммунального хозяйства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12170,0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11442,3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Cambria" pitchFamily="18" charset="0"/>
                        </a:rPr>
                        <a:t>94,0</a:t>
                      </a:r>
                      <a:endParaRPr lang="ru-RU" sz="1400" dirty="0">
                        <a:latin typeface="Cambria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latin typeface="Cambria" pitchFamily="18" charset="0"/>
                        </a:rPr>
                        <a:t>ИТОГО:</a:t>
                      </a:r>
                      <a:endParaRPr lang="ru-RU" sz="1400" b="1" dirty="0">
                        <a:latin typeface="Cambria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mbria" pitchFamily="18" charset="0"/>
                        </a:rPr>
                        <a:t>194293,9</a:t>
                      </a:r>
                      <a:endParaRPr lang="ru-RU" sz="1400" b="1" dirty="0">
                        <a:latin typeface="Cambria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mbria" pitchFamily="18" charset="0"/>
                        </a:rPr>
                        <a:t>182765,8</a:t>
                      </a:r>
                      <a:endParaRPr lang="ru-RU" sz="1400" b="1" dirty="0">
                        <a:latin typeface="Cambria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mbria" pitchFamily="18" charset="0"/>
                        </a:rPr>
                        <a:t>94,0</a:t>
                      </a:r>
                      <a:endParaRPr lang="ru-RU" sz="1400" b="1" dirty="0">
                        <a:latin typeface="Cambria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9" descr="http://im3-tub-ru.yandex.net/i?id=645429850-17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571480"/>
            <a:ext cx="2309829" cy="1732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Рисунок 12" descr="http://im1-tub-ru.yandex.net/i?id=107128724-36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4214818"/>
            <a:ext cx="2286016" cy="1530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graphicFrame>
        <p:nvGraphicFramePr>
          <p:cNvPr id="7" name="Диаграмма 6"/>
          <p:cNvGraphicFramePr/>
          <p:nvPr/>
        </p:nvGraphicFramePr>
        <p:xfrm>
          <a:off x="3071802" y="3929042"/>
          <a:ext cx="5857916" cy="27861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357158" y="5857892"/>
          <a:ext cx="8501122" cy="86868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4250560"/>
                <a:gridCol w="4250562"/>
              </a:tblGrid>
              <a:tr h="785842">
                <a:tc>
                  <a:txBody>
                    <a:bodyPr/>
                    <a:lstStyle/>
                    <a:p>
                      <a:pPr algn="ctr"/>
                      <a:r>
                        <a:rPr lang="ru-RU" sz="17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1 жителя</a:t>
                      </a:r>
                      <a:r>
                        <a:rPr lang="ru-RU" sz="1700" u="sng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2013 году:</a:t>
                      </a:r>
                    </a:p>
                    <a:p>
                      <a:pPr algn="ctr"/>
                      <a:r>
                        <a:rPr lang="ru-RU" sz="1700" dirty="0" smtClean="0">
                          <a:latin typeface="Times New Roman" pitchFamily="18" charset="0"/>
                          <a:cs typeface="Times New Roman" pitchFamily="18" charset="0"/>
                        </a:rPr>
                        <a:t>2 499,0 тыс.рублей</a:t>
                      </a:r>
                      <a:endParaRPr lang="ru-RU" sz="17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 u="sng" dirty="0" smtClean="0">
                          <a:latin typeface="Times New Roman" pitchFamily="18" charset="0"/>
                          <a:cs typeface="Times New Roman" pitchFamily="18" charset="0"/>
                        </a:rPr>
                        <a:t>Расходы на 1 жителя в 2014 году:</a:t>
                      </a:r>
                      <a:endParaRPr lang="ru-RU" sz="1700" u="sng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– 3959,2 тыс. руб.;</a:t>
                      </a:r>
                    </a:p>
                    <a:p>
                      <a:pPr algn="ctr"/>
                      <a:r>
                        <a:rPr lang="ru-RU" sz="17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 – 3724,3 тыс. руб.</a:t>
                      </a:r>
                      <a:endParaRPr lang="ru-RU" sz="17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000364" y="142852"/>
            <a:ext cx="5786478" cy="500066"/>
          </a:xfrm>
          <a:prstGeom prst="rect">
            <a:avLst/>
          </a:prstGeom>
          <a:ln>
            <a:solidFill>
              <a:srgbClr val="0070C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Cambria" pitchFamily="18" charset="0"/>
              </a:rPr>
              <a:t>Жилищно – коммунальное хозяйство</a:t>
            </a:r>
            <a:endParaRPr lang="ru-RU" sz="2000" b="1" dirty="0">
              <a:latin typeface="Cambria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214290"/>
            <a:ext cx="5143536" cy="500066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latin typeface="Cambria" pitchFamily="18" charset="0"/>
              </a:rPr>
              <a:t>Национальная экономика</a:t>
            </a:r>
            <a:endParaRPr lang="ru-RU" sz="2800" b="1" i="1" dirty="0">
              <a:latin typeface="Cambria" pitchFamily="18" charset="0"/>
            </a:endParaRPr>
          </a:p>
        </p:txBody>
      </p:sp>
      <p:pic>
        <p:nvPicPr>
          <p:cNvPr id="4" name="Рисунок 6" descr="http://im6-tub-ru.yandex.net/i?id=297133972-07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2133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04" name="Picture 12" descr="C:\Documents and Settings\Светлана\Local Settings\Temporary Internet Files\Content.IE5\OB7FQKXD\1221_06_2_web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1142984"/>
            <a:ext cx="2214578" cy="1483767"/>
          </a:xfrm>
          <a:prstGeom prst="rect">
            <a:avLst/>
          </a:prstGeom>
          <a:noFill/>
        </p:spPr>
      </p:pic>
      <p:pic>
        <p:nvPicPr>
          <p:cNvPr id="110656" name="Picture 64" descr="C:\Program Files\Microsoft Office\MEDIA\CAGCAT10\j030052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40" y="3429000"/>
            <a:ext cx="2250910" cy="1624022"/>
          </a:xfrm>
          <a:prstGeom prst="rect">
            <a:avLst/>
          </a:prstGeom>
          <a:noFill/>
        </p:spPr>
      </p:pic>
      <p:pic>
        <p:nvPicPr>
          <p:cNvPr id="110684" name="Picture 92" descr="C:\Documents and Settings\Светлана\Local Settings\Temporary Internet Files\Content.IE5\V3PBZLOW\92a605cad279d678a41ea98f1c728f0c[1].media.400x3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3429000"/>
            <a:ext cx="2190764" cy="1643074"/>
          </a:xfrm>
          <a:prstGeom prst="rect">
            <a:avLst/>
          </a:prstGeom>
          <a:noFill/>
        </p:spPr>
      </p:pic>
      <p:pic>
        <p:nvPicPr>
          <p:cNvPr id="110750" name="Picture 158" descr="C:\Documents and Settings\Светлана\Local Settings\Temporary Internet Files\Content.IE5\UVYVIHEN\remont-dorog3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43240" y="3857628"/>
            <a:ext cx="2883595" cy="1928826"/>
          </a:xfrm>
          <a:prstGeom prst="rect">
            <a:avLst/>
          </a:prstGeom>
          <a:noFill/>
        </p:spPr>
      </p:pic>
      <p:sp>
        <p:nvSpPr>
          <p:cNvPr id="165" name="Прямоугольник 164"/>
          <p:cNvSpPr/>
          <p:nvPr/>
        </p:nvSpPr>
        <p:spPr>
          <a:xfrm>
            <a:off x="2571736" y="928670"/>
            <a:ext cx="3929090" cy="2714644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2014 году расходы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национальную экономику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составили 40 979,6  тыс.рублей,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u="sng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том числе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водное хозяйство –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607,9 тыс.руб.;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дорожное хозяйство –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31 460,2 тыс.руб.;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связь и информатика  -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295,5 тыс. руб.;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другие вопросы в области национальной экономики –    </a:t>
            </a:r>
            <a:r>
              <a:rPr lang="ru-RU" sz="1600" b="1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8 615,9 тыс. руб.</a:t>
            </a:r>
            <a:endParaRPr lang="ru-RU" sz="16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167" name="Таблица 166"/>
          <p:cNvGraphicFramePr>
            <a:graphicFrameLocks noGrp="1"/>
          </p:cNvGraphicFramePr>
          <p:nvPr/>
        </p:nvGraphicFramePr>
        <p:xfrm>
          <a:off x="571472" y="5929330"/>
          <a:ext cx="8072494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7564"/>
                <a:gridCol w="468493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Cambria" pitchFamily="18" charset="0"/>
                        </a:rPr>
                        <a:t>Расходы на 1</a:t>
                      </a:r>
                      <a:r>
                        <a:rPr lang="ru-RU" sz="1500" baseline="0" dirty="0" smtClean="0">
                          <a:latin typeface="Cambria" pitchFamily="18" charset="0"/>
                        </a:rPr>
                        <a:t> жителя в 2013 году</a:t>
                      </a:r>
                      <a:endParaRPr lang="ru-RU" sz="15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Cambria" pitchFamily="18" charset="0"/>
                        </a:rPr>
                        <a:t>Расходы на 1 жителя в</a:t>
                      </a:r>
                      <a:r>
                        <a:rPr lang="ru-RU" sz="1500" baseline="0" dirty="0" smtClean="0">
                          <a:latin typeface="Cambria" pitchFamily="18" charset="0"/>
                        </a:rPr>
                        <a:t> 2014 году</a:t>
                      </a:r>
                      <a:endParaRPr lang="ru-RU" sz="1500" dirty="0">
                        <a:latin typeface="Cambria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836,5 тыс. руб.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 План – 888,3 тыс. руб.   Факт –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latin typeface="Cambria" pitchFamily="18" charset="0"/>
                        </a:rPr>
                        <a:t> 835,0 тыс. руб.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Cambria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428604"/>
            <a:ext cx="7786742" cy="928694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b="1" dirty="0" smtClean="0">
                <a:latin typeface="Cambria" pitchFamily="18" charset="0"/>
              </a:rPr>
              <a:t>Расходы на содержание и ремонт</a:t>
            </a:r>
          </a:p>
          <a:p>
            <a:pPr algn="ctr"/>
            <a:r>
              <a:rPr lang="ru-RU" sz="2200" b="1" dirty="0" smtClean="0">
                <a:latin typeface="Cambria" pitchFamily="18" charset="0"/>
              </a:rPr>
              <a:t>автомобильных дорог в 2014 году – 31 460,17 тыс. руб.</a:t>
            </a:r>
            <a:endParaRPr lang="ru-RU" sz="2200" b="1" dirty="0">
              <a:latin typeface="Cambr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71802" y="1857364"/>
            <a:ext cx="5286412" cy="1214446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Cambria" pitchFamily="18" charset="0"/>
              </a:rPr>
              <a:t>Содержание автомобильных дорог общего пользования, мостов и иных транспортных инженерных сооружений, 13 782,0 тыс. руб.</a:t>
            </a:r>
            <a:endParaRPr lang="ru-RU" sz="1600" b="1" dirty="0">
              <a:latin typeface="Cambr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71802" y="3571876"/>
            <a:ext cx="5286412" cy="121444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Cambria" pitchFamily="18" charset="0"/>
              </a:rPr>
              <a:t>Ремонт автомобильных дорог общего пользования местного значения, </a:t>
            </a:r>
          </a:p>
          <a:p>
            <a:pPr algn="ctr"/>
            <a:r>
              <a:rPr lang="ru-RU" sz="1600" b="1" dirty="0" smtClean="0">
                <a:latin typeface="Cambria" pitchFamily="18" charset="0"/>
              </a:rPr>
              <a:t>13 347,3 тыс. руб.</a:t>
            </a:r>
            <a:endParaRPr lang="ru-RU" sz="1600" b="1" dirty="0">
              <a:latin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71802" y="5286388"/>
            <a:ext cx="5286412" cy="1214446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latin typeface="Cambria" pitchFamily="18" charset="0"/>
              </a:rPr>
              <a:t>Строительство, реконструкция, капитальный ремонт, ремонт автомобильных дорог общего пользования местного значения за счет областного бюджета, 4 330,9 тыс. руб.</a:t>
            </a:r>
            <a:endParaRPr lang="ru-RU" sz="1600" b="1" dirty="0">
              <a:latin typeface="Cambria" pitchFamily="18" charset="0"/>
            </a:endParaRPr>
          </a:p>
        </p:txBody>
      </p:sp>
      <p:pic>
        <p:nvPicPr>
          <p:cNvPr id="111620" name="Picture 4" descr="C:\Documents and Settings\Светлана\Local Settings\Temporary Internet Files\Content.IE5\V3PBZLOW\%D0%BE%D0%B1%D0%BE%D1%80%D1%83%D0%B4%D0%BE%D0%B2%D0%B0%D0%BD%D0%B8%D0%B5-%D0%B4%D0%BB%D1%8F-%D1%80%D0%B5%D0%BC%D0%BE%D0%BD%D1%82%D0%B0-%D0%B4%D0%BE%D1%8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0"/>
            <a:ext cx="2286016" cy="152401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11624" name="Picture 8" descr="C:\Documents and Settings\Светлана\Local Settings\Temporary Internet Files\Content.IE5\OB7FQKXD\IMG_7599_1-450x3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357562"/>
            <a:ext cx="2286016" cy="1524011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11688" name="AutoShape 72" descr="&amp;Vcy; &amp;Scy;&amp;ucy;&amp;khcy;&amp;ocy;&amp;mcy; &amp;Lcy;&amp;ocy;&amp;gcy;&amp;ucy; &amp;ocy;&amp;bcy;&amp;hardcy;&amp;yacy;&amp;vcy;&amp;lcy;&amp;iecy;&amp;ncy;&amp;acy; &amp;ocy;&amp;khcy;&amp;ocy;&amp;tcy;&amp;acy; &amp;ncy;&amp;acy; &quot;&amp;Zcy;&amp;iecy;&amp;bcy;&amp;rcy;&amp;ucy;&quot; &quot; &amp;Scy;&amp;Ucy;&amp;KHcy;&amp;Ocy;&amp;Jcy; &amp;Lcy;&amp;Ocy;&amp;Gcy;-&amp;icy;&amp;ncy;&amp;fcy;&amp;ocy;&amp;rcy;&amp;mcy;&amp;acy;&amp;tscy;&amp;icy;&amp;ocy;&amp;ncy;&amp;ncy;&amp;ocy; &amp;rcy;&amp;acy;&amp;zcy;&amp;vcy;&amp;lcy;&amp;iecy;&amp;kcy;&amp;acy;&amp;tcy;&amp;iecy;&amp;lcy;&amp;softcy;&amp;ncy;&amp;ycy;&amp;jcy; &amp;pcy;&amp;ocy;&amp;rcy;&amp;tcy;&amp;acy;&amp;lcy;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690" name="AutoShape 74" descr="&amp;Vcy; &amp;Scy;&amp;ucy;&amp;khcy;&amp;ocy;&amp;mcy; &amp;Lcy;&amp;ocy;&amp;gcy;&amp;ucy; &amp;ocy;&amp;bcy;&amp;hardcy;&amp;yacy;&amp;vcy;&amp;lcy;&amp;iecy;&amp;ncy;&amp;acy; &amp;ocy;&amp;khcy;&amp;ocy;&amp;tcy;&amp;acy; &amp;ncy;&amp;acy; &quot;&amp;Zcy;&amp;iecy;&amp;bcy;&amp;rcy;&amp;ucy;&quot; &quot; &amp;Scy;&amp;Ucy;&amp;KHcy;&amp;Ocy;&amp;Jcy; &amp;Lcy;&amp;Ocy;&amp;Gcy;-&amp;icy;&amp;ncy;&amp;fcy;&amp;ocy;&amp;rcy;&amp;mcy;&amp;acy;&amp;tscy;&amp;icy;&amp;ocy;&amp;ncy;&amp;ncy;&amp;ocy; &amp;rcy;&amp;acy;&amp;zcy;&amp;vcy;&amp;lcy;&amp;iecy;&amp;kcy;&amp;acy;&amp;tcy;&amp;iecy;&amp;lcy;&amp;softcy;&amp;ncy;&amp;ycy;&amp;jcy; &amp;pcy;&amp;ocy;&amp;rcy;&amp;tcy;&amp;acy;&amp;lcy;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11692" name="Picture 76" descr="&amp;Scy;&amp;Ucy;&amp;KHcy;&amp;Ocy;&amp;Jcy; &amp;Lcy;&amp;Ocy;&amp;Gcy;-&amp;icy;&amp;ncy;&amp;fcy;&amp;ocy;&amp;rcy;&amp;mcy;&amp;acy;&amp;tscy;&amp;icy;&amp;ocy;&amp;ncy;&amp;ncy;&amp;ocy; &amp;rcy;&amp;acy;&amp;zcy;&amp;vcy;&amp;lcy;&amp;iecy;&amp;kcy;&amp;acy;&amp;tcy;&amp;iecy;&amp;lcy;&amp;softcy;&amp;ncy;&amp;ycy;&amp;jcy; &amp;pcy;&amp;ocy;&amp;rcy;&amp;tcy;&amp;acy;&amp;lcy;. &quot; &amp;Scy;&amp;tcy;&amp;rcy;&amp;acy;&amp;ncy;&amp;icy;&amp;tscy;&amp;acy; 8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5072074"/>
            <a:ext cx="2286016" cy="160735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28596" y="142852"/>
            <a:ext cx="8358246" cy="50006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   </a:t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</a:b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/>
            </a:r>
            <a:b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</a:br>
            <a: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Информация по исполнению муниципальных программ за 2014 год</a:t>
            </a:r>
            <a:br>
              <a:rPr kumimoji="0" lang="ru-RU" sz="7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</a:br>
            <a:r>
              <a:rPr kumimoji="0" lang="ru-RU" sz="5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/>
            </a:r>
            <a:br>
              <a:rPr kumimoji="0" lang="ru-RU" sz="5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</a:br>
            <a:r>
              <a:rPr kumimoji="0" lang="ru-RU" sz="5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                                                                                                                                                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5600" b="1" dirty="0" smtClean="0">
                <a:solidFill>
                  <a:srgbClr val="7030A0"/>
                </a:solidFill>
                <a:latin typeface="Book Antiqua" pitchFamily="18" charset="0"/>
                <a:ea typeface="+mj-ea"/>
                <a:cs typeface="+mj-cs"/>
              </a:rPr>
              <a:t>                        </a:t>
            </a: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 </a:t>
            </a:r>
            <a:r>
              <a:rPr kumimoji="0" lang="ru-RU" sz="5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тыс.руб.</a:t>
            </a:r>
            <a:r>
              <a:rPr kumimoji="0" lang="ru-RU" sz="5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ook Antiqua" pitchFamily="18" charset="0"/>
                <a:ea typeface="+mj-ea"/>
                <a:cs typeface="+mj-cs"/>
              </a:rPr>
              <a:t> </a:t>
            </a:r>
            <a:endParaRPr kumimoji="0" lang="ru-RU" sz="5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j-ea"/>
              <a:cs typeface="+mj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8595" y="839137"/>
          <a:ext cx="8358247" cy="5825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7"/>
                <a:gridCol w="4643470"/>
                <a:gridCol w="1143008"/>
                <a:gridCol w="1071570"/>
                <a:gridCol w="1000132"/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№</a:t>
                      </a:r>
                      <a:endParaRPr lang="ru-RU" sz="140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Наименование программы</a:t>
                      </a:r>
                    </a:p>
                    <a:p>
                      <a:pPr algn="ctr"/>
                      <a:endParaRPr lang="ru-RU" sz="1400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ПЛАН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ФАКТ</a:t>
                      </a:r>
                      <a:endParaRPr lang="ru-RU" sz="1300" b="1" i="0" u="none" strike="noStrike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chemeClr val="bg1"/>
                          </a:solidFill>
                          <a:latin typeface="Cambria" pitchFamily="18" charset="0"/>
                        </a:rPr>
                        <a:t>Процент исполнения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41053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mbria" pitchFamily="18" charset="0"/>
                        </a:rPr>
                        <a:t>1</a:t>
                      </a:r>
                      <a:endParaRPr lang="ru-RU" sz="1400" b="1" dirty="0"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 "Развитие системы образования в городском округе Сухой Лог до 2020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года»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754819,8</a:t>
                      </a:r>
                      <a:endParaRPr lang="ru-RU" sz="1300" dirty="0"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741711,5</a:t>
                      </a:r>
                      <a:endParaRPr lang="ru-RU" sz="1300" dirty="0"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98,3%</a:t>
                      </a:r>
                      <a:endParaRPr lang="ru-RU" sz="1300" dirty="0"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mbria" pitchFamily="18" charset="0"/>
                        </a:rPr>
                        <a:t>2</a:t>
                      </a:r>
                      <a:endParaRPr lang="ru-RU" sz="1400" b="1" dirty="0"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программа"Развитие физической культуры и спорта в городском округе Сухой Лог до 2020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года»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26769,4</a:t>
                      </a:r>
                      <a:endParaRPr lang="ru-RU" sz="1300" dirty="0"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26414,4</a:t>
                      </a:r>
                      <a:endParaRPr lang="ru-RU" sz="1300" dirty="0"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98,7%</a:t>
                      </a:r>
                      <a:endParaRPr lang="ru-RU" sz="1300" dirty="0"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mbria" pitchFamily="18" charset="0"/>
                        </a:rPr>
                        <a:t>3</a:t>
                      </a:r>
                      <a:endParaRPr lang="ru-RU" sz="1400" b="1" dirty="0"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 "Развитие культуры  и искусства в городском округе Сухой Лог до 2020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года»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115545,0</a:t>
                      </a:r>
                      <a:endParaRPr lang="ru-RU" sz="1300" dirty="0"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113516,6</a:t>
                      </a:r>
                      <a:endParaRPr lang="ru-RU" sz="1300" dirty="0"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98,2%</a:t>
                      </a:r>
                      <a:endParaRPr lang="ru-RU" sz="1300" dirty="0"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3247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mbria" pitchFamily="18" charset="0"/>
                        </a:rPr>
                        <a:t>4</a:t>
                      </a:r>
                      <a:endParaRPr lang="ru-RU" sz="1400" b="1" dirty="0"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 "Комплексная программа  развития жилищно-коммунального и дорожного хозяйства, организации благоустройства территории и повышения энергетической эффективности в городском округе Сухой лог до 2020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года»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311074,4</a:t>
                      </a:r>
                      <a:endParaRPr lang="ru-RU" sz="1300" dirty="0"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289760,8</a:t>
                      </a:r>
                      <a:endParaRPr lang="ru-RU" sz="1300" dirty="0"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93,2%</a:t>
                      </a:r>
                      <a:endParaRPr lang="ru-RU" sz="1300" dirty="0"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mbria" pitchFamily="18" charset="0"/>
                        </a:rPr>
                        <a:t>5</a:t>
                      </a:r>
                      <a:endParaRPr lang="ru-RU" sz="1400" b="1" dirty="0"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 "Молодежь Свердловской области на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территории </a:t>
                      </a:r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городского округа Сухой Лог до 2020 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года»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3303,5</a:t>
                      </a:r>
                      <a:endParaRPr lang="ru-RU" sz="1300" dirty="0"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3303,5</a:t>
                      </a:r>
                      <a:endParaRPr lang="ru-RU" sz="1300" dirty="0"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100,0%</a:t>
                      </a:r>
                      <a:endParaRPr lang="ru-RU" sz="1300" dirty="0"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mbria" pitchFamily="18" charset="0"/>
                        </a:rPr>
                        <a:t>6</a:t>
                      </a:r>
                      <a:endParaRPr lang="ru-RU" sz="1400" b="1" dirty="0"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 «Управление муниципальными финансами городского округа Сухой Лог до 2020 </a:t>
                      </a:r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года»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10229,2</a:t>
                      </a:r>
                      <a:endParaRPr lang="ru-RU" sz="1300" dirty="0"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9745,1</a:t>
                      </a:r>
                      <a:endParaRPr lang="ru-RU" sz="1300" dirty="0"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95,3%</a:t>
                      </a:r>
                      <a:endParaRPr lang="ru-RU" sz="1300" dirty="0"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5719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mbria" pitchFamily="18" charset="0"/>
                        </a:rPr>
                        <a:t>7</a:t>
                      </a:r>
                      <a:endParaRPr lang="ru-RU" sz="1400" b="1" dirty="0"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 "Развитие информатизации в городском округе Сухой Лог до 2020 года"</a:t>
                      </a:r>
                    </a:p>
                  </a:txBody>
                  <a:tcPr marL="9525" marR="9525" marT="9525" marB="0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436,2</a:t>
                      </a:r>
                      <a:endParaRPr lang="ru-RU" sz="1300" dirty="0"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436,2</a:t>
                      </a:r>
                      <a:endParaRPr lang="ru-RU" sz="1300" dirty="0"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100,0%</a:t>
                      </a:r>
                      <a:endParaRPr lang="ru-RU" sz="1300" dirty="0"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mbria" pitchFamily="18" charset="0"/>
                        </a:rPr>
                        <a:t>8</a:t>
                      </a:r>
                      <a:endParaRPr lang="ru-RU" sz="1400" b="1" dirty="0"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 "Развитие субъектов малого и среднего предпринимательства в городском округе Сухой Лог до 2020 года"</a:t>
                      </a:r>
                    </a:p>
                  </a:txBody>
                  <a:tcPr marL="9525" marR="9525" marT="9525" marB="0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1536,9</a:t>
                      </a:r>
                      <a:endParaRPr lang="ru-RU" sz="1300" dirty="0"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1536,9</a:t>
                      </a:r>
                      <a:endParaRPr lang="ru-RU" sz="1300" dirty="0"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100,0%</a:t>
                      </a:r>
                      <a:endParaRPr lang="ru-RU" sz="1300" dirty="0"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mbria" pitchFamily="18" charset="0"/>
                        </a:rPr>
                        <a:t>9</a:t>
                      </a:r>
                      <a:endParaRPr lang="ru-RU" sz="1400" b="1" dirty="0"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  Муниципальная программа "Поддержка социально ориентированных некоммерческих организаций в городском округе Сухой Лог до 2020 года"</a:t>
                      </a:r>
                    </a:p>
                  </a:txBody>
                  <a:tcPr marL="9525" marR="9525" marT="9525" marB="0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1060,0</a:t>
                      </a:r>
                      <a:endParaRPr lang="ru-RU" sz="1300" dirty="0"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1060,0</a:t>
                      </a:r>
                      <a:endParaRPr lang="ru-RU" sz="1300" dirty="0"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100,0%</a:t>
                      </a:r>
                      <a:endParaRPr lang="ru-RU" sz="1300" dirty="0"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Cambria" pitchFamily="18" charset="0"/>
                        </a:rPr>
                        <a:t>10</a:t>
                      </a:r>
                      <a:endParaRPr lang="ru-RU" sz="1400" b="1" dirty="0"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    Муниципальная программа "Выполнение муниципальных функций, переданных государственных полномочий и обеспечение деятельности Администрации городского округа  до 2020 года"</a:t>
                      </a:r>
                    </a:p>
                  </a:txBody>
                  <a:tcPr marL="9525" marR="9525" marT="9525" marB="0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90787,2</a:t>
                      </a:r>
                      <a:endParaRPr lang="ru-RU" sz="1300" dirty="0"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82702,0</a:t>
                      </a:r>
                      <a:endParaRPr lang="ru-RU" sz="1300" dirty="0"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300" dirty="0" smtClean="0">
                          <a:latin typeface="Cambria" pitchFamily="18" charset="0"/>
                        </a:rPr>
                        <a:t>91,0%</a:t>
                      </a:r>
                      <a:endParaRPr lang="ru-RU" sz="1300" dirty="0">
                        <a:latin typeface="Cambria" pitchFamily="18" charset="0"/>
                      </a:endParaRPr>
                    </a:p>
                  </a:txBody>
                  <a:tcPr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42876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Cambria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  </a:t>
                      </a:r>
                      <a:r>
                        <a:rPr lang="ru-RU" sz="1300" b="1" i="0" u="none" strike="noStrike" dirty="0" smtClean="0">
                          <a:solidFill>
                            <a:srgbClr val="000000"/>
                          </a:solidFill>
                          <a:latin typeface="Cambria" pitchFamily="18" charset="0"/>
                        </a:rPr>
                        <a:t>ИТОГО:</a:t>
                      </a:r>
                      <a:endParaRPr lang="ru-RU" sz="1300" b="1" i="0" u="none" strike="noStrike" dirty="0">
                        <a:solidFill>
                          <a:srgbClr val="000000"/>
                        </a:solidFill>
                        <a:latin typeface="Cambria" pitchFamily="18" charset="0"/>
                      </a:endParaRPr>
                    </a:p>
                  </a:txBody>
                  <a:tcPr marL="9525" marR="9525" marT="9525" marB="0"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Cambria" pitchFamily="18" charset="0"/>
                        </a:rPr>
                        <a:t>1 315 561,6</a:t>
                      </a:r>
                      <a:endParaRPr lang="ru-RU" sz="1200" b="1" dirty="0">
                        <a:latin typeface="Cambria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Cambria" pitchFamily="18" charset="0"/>
                        </a:rPr>
                        <a:t>1 270 187,0</a:t>
                      </a:r>
                      <a:endParaRPr lang="ru-RU" sz="1200" b="1" dirty="0">
                        <a:latin typeface="Cambria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Cambria" pitchFamily="18" charset="0"/>
                        </a:rPr>
                        <a:t>96,6%</a:t>
                      </a:r>
                      <a:endParaRPr lang="ru-RU" sz="1200" b="1" dirty="0">
                        <a:latin typeface="Cambria" pitchFamily="18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43971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1800" b="1" dirty="0" smtClean="0">
                <a:latin typeface="Cambria" pitchFamily="18" charset="0"/>
              </a:rPr>
              <a:t>Муниципальные программы городского округа Сухой Лог на 2014 год</a:t>
            </a:r>
            <a:endParaRPr lang="ru-RU" sz="1800" b="1" dirty="0">
              <a:latin typeface="Cambria" pitchFamily="18" charset="0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428596" y="785770"/>
          <a:ext cx="8572560" cy="6072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Источники финансирования дефицита бюджета</a:t>
            </a:r>
            <a:endParaRPr lang="ru-RU" sz="30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57158" y="2428868"/>
          <a:ext cx="8499482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00166" y="5786454"/>
            <a:ext cx="3214710" cy="857256"/>
          </a:xfrm>
          <a:prstGeom prst="rect">
            <a:avLst/>
          </a:prstGeom>
          <a:solidFill>
            <a:srgbClr val="DDFAFB"/>
          </a:solidFill>
          <a:ln>
            <a:noFill/>
          </a:ln>
          <a:effectLst>
            <a:glow rad="101600">
              <a:schemeClr val="accent1">
                <a:lumMod val="75000"/>
                <a:alpha val="6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Муниципальный долг</a:t>
            </a: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, 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>
                    <a:lumMod val="95000"/>
                    <a:lumOff val="5000"/>
                  </a:schemeClr>
                </a:solidFill>
                <a:latin typeface="Cambria" pitchFamily="18" charset="0"/>
              </a:rPr>
              <a:t>то есть совокупность долговых обязательств городского округа</a:t>
            </a:r>
          </a:p>
        </p:txBody>
      </p:sp>
      <p:grpSp>
        <p:nvGrpSpPr>
          <p:cNvPr id="3" name="Группа 12"/>
          <p:cNvGrpSpPr>
            <a:grpSpLocks/>
          </p:cNvGrpSpPr>
          <p:nvPr/>
        </p:nvGrpSpPr>
        <p:grpSpPr bwMode="auto">
          <a:xfrm>
            <a:off x="857250" y="5357813"/>
            <a:ext cx="4359275" cy="287337"/>
            <a:chOff x="2000232" y="4071942"/>
            <a:chExt cx="4358512" cy="287340"/>
          </a:xfrm>
        </p:grpSpPr>
        <p:cxnSp>
          <p:nvCxnSpPr>
            <p:cNvPr id="7" name="Прямая соединительная линия 6"/>
            <p:cNvCxnSpPr/>
            <p:nvPr/>
          </p:nvCxnSpPr>
          <p:spPr>
            <a:xfrm>
              <a:off x="2000232" y="4357695"/>
              <a:ext cx="4356925" cy="1587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/>
            <p:cNvCxnSpPr/>
            <p:nvPr/>
          </p:nvCxnSpPr>
          <p:spPr>
            <a:xfrm rot="5400000" flipH="1" flipV="1">
              <a:off x="1858942" y="4214819"/>
              <a:ext cx="284166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/>
            <p:cNvCxnSpPr/>
            <p:nvPr/>
          </p:nvCxnSpPr>
          <p:spPr>
            <a:xfrm rot="5400000" flipH="1" flipV="1">
              <a:off x="6215869" y="4213231"/>
              <a:ext cx="284165" cy="158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776" name="TextBox 11"/>
          <p:cNvSpPr txBox="1">
            <a:spLocks noChangeArrowheads="1"/>
          </p:cNvSpPr>
          <p:nvPr/>
        </p:nvSpPr>
        <p:spPr bwMode="auto">
          <a:xfrm>
            <a:off x="928662" y="1285875"/>
            <a:ext cx="778674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500" dirty="0">
                <a:latin typeface="Cambria" pitchFamily="18" charset="0"/>
              </a:rPr>
              <a:t>В процессе принятия и исполнения бюджета городского округа большое значение приобретает  сбалансированность доходов и расходов. Если доходы превышают расходы, то возникает </a:t>
            </a:r>
            <a:r>
              <a:rPr lang="ru-RU" sz="1500" b="1" u="sng" dirty="0" err="1">
                <a:latin typeface="Cambria" pitchFamily="18" charset="0"/>
              </a:rPr>
              <a:t>профицит</a:t>
            </a:r>
            <a:r>
              <a:rPr lang="ru-RU" sz="1500" dirty="0">
                <a:latin typeface="Cambria" pitchFamily="18" charset="0"/>
              </a:rPr>
              <a:t>. В случае превышения расходов над доходами возникает </a:t>
            </a:r>
            <a:r>
              <a:rPr lang="ru-RU" sz="1500" b="1" u="sng" dirty="0">
                <a:latin typeface="Cambria" pitchFamily="18" charset="0"/>
              </a:rPr>
              <a:t>дефицит</a:t>
            </a:r>
            <a:r>
              <a:rPr lang="ru-RU" sz="1500" dirty="0">
                <a:latin typeface="Cambria" pitchFamily="18" charset="0"/>
              </a:rPr>
              <a:t>.</a:t>
            </a:r>
            <a:endParaRPr lang="ru-RU" sz="1500" b="1" u="sng" dirty="0"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313" y="142875"/>
            <a:ext cx="7499350" cy="10001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600" b="1" dirty="0" smtClean="0">
                <a:solidFill>
                  <a:srgbClr val="002060"/>
                </a:solidFill>
                <a:latin typeface="Cambria" pitchFamily="18" charset="0"/>
              </a:rPr>
              <a:t>Муниципальный долг городского округа Сухой Лог в 2014 году</a:t>
            </a:r>
            <a:endParaRPr lang="ru-RU" sz="2600" b="1" dirty="0">
              <a:solidFill>
                <a:srgbClr val="002060"/>
              </a:solidFill>
              <a:latin typeface="Cambria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20" y="1214422"/>
          <a:ext cx="8648699" cy="23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0975"/>
                <a:gridCol w="1360535"/>
                <a:gridCol w="1840724"/>
                <a:gridCol w="1600629"/>
                <a:gridCol w="1365836"/>
              </a:tblGrid>
              <a:tr h="914256">
                <a:tc>
                  <a:txBody>
                    <a:bodyPr/>
                    <a:lstStyle/>
                    <a:p>
                      <a:endParaRPr lang="ru-RU" sz="18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</a:rPr>
                        <a:t>Объем долга на 01.01.2014</a:t>
                      </a:r>
                      <a:endParaRPr lang="ru-RU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</a:rPr>
                        <a:t>Привлечение заемных средств</a:t>
                      </a:r>
                      <a:endParaRPr lang="ru-RU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</a:rPr>
                        <a:t>Погашение долга</a:t>
                      </a:r>
                      <a:endParaRPr lang="ru-RU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" pitchFamily="18" charset="0"/>
                        </a:rPr>
                        <a:t>Объем долга на 31.12.2014</a:t>
                      </a:r>
                      <a:endParaRPr lang="ru-RU" sz="1600" dirty="0">
                        <a:solidFill>
                          <a:schemeClr val="bg1">
                            <a:lumMod val="95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T="45713" marB="45713"/>
                </a:tc>
              </a:tr>
              <a:tr h="365702">
                <a:tc>
                  <a:txBody>
                    <a:bodyPr/>
                    <a:lstStyle/>
                    <a:p>
                      <a:endParaRPr lang="ru-RU" sz="18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itchFamily="18" charset="0"/>
                        </a:rPr>
                        <a:t>+</a:t>
                      </a:r>
                      <a:endParaRPr lang="ru-RU" sz="18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itchFamily="18" charset="0"/>
                        </a:rPr>
                        <a:t>-</a:t>
                      </a:r>
                      <a:endParaRPr lang="ru-RU" sz="18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</a:tr>
              <a:tr h="36570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mbria" pitchFamily="18" charset="0"/>
                        </a:rPr>
                        <a:t>Бюджетный кредит</a:t>
                      </a:r>
                      <a:endParaRPr lang="ru-RU" sz="18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itchFamily="18" charset="0"/>
                        </a:rPr>
                        <a:t>5 900</a:t>
                      </a:r>
                      <a:endParaRPr lang="ru-RU" sz="18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itchFamily="18" charset="0"/>
                        </a:rPr>
                        <a:t>-</a:t>
                      </a:r>
                      <a:endParaRPr lang="ru-RU" sz="18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itchFamily="18" charset="0"/>
                        </a:rPr>
                        <a:t>3 243</a:t>
                      </a:r>
                      <a:endParaRPr lang="ru-RU" sz="18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itchFamily="18" charset="0"/>
                        </a:rPr>
                        <a:t>2 657</a:t>
                      </a:r>
                      <a:endParaRPr lang="ru-RU" sz="18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</a:tr>
              <a:tr h="36570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mbria" pitchFamily="18" charset="0"/>
                        </a:rPr>
                        <a:t>Кредит</a:t>
                      </a:r>
                      <a:endParaRPr lang="ru-RU" sz="18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itchFamily="18" charset="0"/>
                        </a:rPr>
                        <a:t>-</a:t>
                      </a:r>
                      <a:endParaRPr lang="ru-RU" sz="18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itchFamily="18" charset="0"/>
                        </a:rPr>
                        <a:t>10 000</a:t>
                      </a:r>
                      <a:endParaRPr lang="ru-RU" sz="18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itchFamily="18" charset="0"/>
                        </a:rPr>
                        <a:t>-</a:t>
                      </a:r>
                      <a:endParaRPr lang="ru-RU" sz="18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itchFamily="18" charset="0"/>
                        </a:rPr>
                        <a:t>10 000</a:t>
                      </a:r>
                      <a:endParaRPr lang="ru-RU" sz="18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</a:tr>
              <a:tr h="365702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latin typeface="Cambria" pitchFamily="18" charset="0"/>
                        </a:rPr>
                        <a:t>ИТОГО:</a:t>
                      </a:r>
                      <a:endParaRPr lang="ru-RU" sz="18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itchFamily="18" charset="0"/>
                        </a:rPr>
                        <a:t>5 900</a:t>
                      </a:r>
                      <a:endParaRPr lang="ru-RU" sz="18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itchFamily="18" charset="0"/>
                        </a:rPr>
                        <a:t>10 000</a:t>
                      </a:r>
                      <a:endParaRPr lang="ru-RU" sz="18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itchFamily="18" charset="0"/>
                        </a:rPr>
                        <a:t>3 243</a:t>
                      </a:r>
                      <a:endParaRPr lang="ru-RU" sz="18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Cambria" pitchFamily="18" charset="0"/>
                        </a:rPr>
                        <a:t>12</a:t>
                      </a:r>
                      <a:r>
                        <a:rPr lang="ru-RU" sz="1800" baseline="0" dirty="0" smtClean="0">
                          <a:latin typeface="Cambria" pitchFamily="18" charset="0"/>
                        </a:rPr>
                        <a:t> 657</a:t>
                      </a:r>
                      <a:endParaRPr lang="ru-RU" sz="1800" dirty="0">
                        <a:latin typeface="Cambria" pitchFamily="18" charset="0"/>
                      </a:endParaRPr>
                    </a:p>
                  </a:txBody>
                  <a:tcPr marT="45713" marB="45713"/>
                </a:tc>
              </a:tr>
            </a:tbl>
          </a:graphicData>
        </a:graphic>
      </p:graphicFrame>
      <p:sp>
        <p:nvSpPr>
          <p:cNvPr id="33827" name="TextBox 5"/>
          <p:cNvSpPr txBox="1">
            <a:spLocks noChangeArrowheads="1"/>
          </p:cNvSpPr>
          <p:nvPr/>
        </p:nvSpPr>
        <p:spPr bwMode="auto">
          <a:xfrm>
            <a:off x="7643834" y="928670"/>
            <a:ext cx="1143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 dirty="0">
                <a:latin typeface="Garamond" pitchFamily="18" charset="0"/>
              </a:rPr>
              <a:t>тыс.руб.</a:t>
            </a:r>
          </a:p>
        </p:txBody>
      </p:sp>
      <p:sp>
        <p:nvSpPr>
          <p:cNvPr id="33828" name="TextBox 6"/>
          <p:cNvSpPr txBox="1">
            <a:spLocks noChangeArrowheads="1"/>
          </p:cNvSpPr>
          <p:nvPr/>
        </p:nvSpPr>
        <p:spPr bwMode="auto">
          <a:xfrm>
            <a:off x="214282" y="3714752"/>
            <a:ext cx="87153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dirty="0" smtClean="0">
                <a:latin typeface="Cambria" pitchFamily="18" charset="0"/>
              </a:rPr>
              <a:t>Расходы </a:t>
            </a:r>
            <a:r>
              <a:rPr lang="ru-RU" sz="1600" dirty="0">
                <a:latin typeface="Cambria" pitchFamily="18" charset="0"/>
              </a:rPr>
              <a:t>на обслуживание муниципального долга в </a:t>
            </a:r>
            <a:r>
              <a:rPr lang="ru-RU" sz="1600" dirty="0" smtClean="0">
                <a:latin typeface="Cambria" pitchFamily="18" charset="0"/>
              </a:rPr>
              <a:t>2014 </a:t>
            </a:r>
            <a:r>
              <a:rPr lang="ru-RU" sz="1600" dirty="0">
                <a:latin typeface="Cambria" pitchFamily="18" charset="0"/>
              </a:rPr>
              <a:t>году </a:t>
            </a:r>
            <a:r>
              <a:rPr lang="ru-RU" sz="1600" dirty="0" smtClean="0">
                <a:latin typeface="Cambria" pitchFamily="18" charset="0"/>
              </a:rPr>
              <a:t>составили 175,0 тыс. руб.</a:t>
            </a:r>
            <a:endParaRPr lang="ru-RU" sz="1600" dirty="0">
              <a:latin typeface="Cambria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142976" y="4071942"/>
          <a:ext cx="6858048" cy="2571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15312" cy="78581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Основные характеристики бюджета городского округа Сухой Лог за 2014 год</a:t>
            </a:r>
            <a:endParaRPr lang="ru-RU" sz="30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0634687"/>
              </p:ext>
            </p:extLst>
          </p:nvPr>
        </p:nvGraphicFramePr>
        <p:xfrm>
          <a:off x="467544" y="1844824"/>
          <a:ext cx="8208912" cy="3471664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{8A107856-5554-42FB-B03E-39F5DBC370BA}</a:tableStyleId>
              </a:tblPr>
              <a:tblGrid>
                <a:gridCol w="2808312"/>
                <a:gridCol w="1512168"/>
                <a:gridCol w="1440160"/>
                <a:gridCol w="1224136"/>
                <a:gridCol w="1224136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Наименование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План</a:t>
                      </a: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тыс.руб.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Факт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тыс.руб.</a:t>
                      </a: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% </a:t>
                      </a:r>
                      <a:endParaRPr lang="ru-RU" sz="14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исполнения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Удельный вес, %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3694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Доходы – </a:t>
                      </a:r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всего</a:t>
                      </a:r>
                    </a:p>
                    <a:p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1 340 717,1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1 320 717,9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98,5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100,0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03254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в том числе</a:t>
                      </a: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: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0102"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налоговые доходы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502 560,1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492 658,2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98,0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37,3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0102"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неналоговые доходы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73 681,8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78 662,0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106,8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6,0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20102">
                <a:tc>
                  <a:txBody>
                    <a:bodyPr/>
                    <a:lstStyle/>
                    <a:p>
                      <a:pPr marL="171450" indent="-171450">
                        <a:buFontTx/>
                        <a:buChar char="-"/>
                      </a:pPr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безвозмездные</a:t>
                      </a:r>
                      <a:r>
                        <a:rPr lang="ru-RU" sz="14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поступления</a:t>
                      </a:r>
                    </a:p>
                    <a:p>
                      <a:pPr marL="171450" indent="-171450">
                        <a:buFontTx/>
                        <a:buChar char="-"/>
                      </a:pP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764 475,2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749 397,7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98,0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56,7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3694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Расходы</a:t>
                      </a:r>
                      <a:r>
                        <a:rPr lang="ru-RU" sz="14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 </a:t>
                      </a:r>
                      <a:r>
                        <a:rPr lang="ru-RU" sz="14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– всего</a:t>
                      </a:r>
                    </a:p>
                    <a:p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1 361 001,3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1 312 319,8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96,4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" pitchFamily="18" charset="0"/>
                        </a:rPr>
                        <a:t>х</a:t>
                      </a:r>
                      <a:endParaRPr lang="ru-RU" sz="14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Cambria" pitchFamily="18" charset="0"/>
                      </a:endParaRPr>
                    </a:p>
                  </a:txBody>
                  <a:tcPr marL="91439" marR="91439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E:\Схема функциональных з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TextBox 2"/>
          <p:cNvSpPr txBox="1">
            <a:spLocks noChangeArrowheads="1"/>
          </p:cNvSpPr>
          <p:nvPr/>
        </p:nvSpPr>
        <p:spPr bwMode="auto">
          <a:xfrm>
            <a:off x="2857500" y="2928938"/>
            <a:ext cx="4857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latin typeface="Garamond" pitchFamily="18" charset="0"/>
              </a:rPr>
              <a:t>Благодарим за внимание!</a:t>
            </a:r>
          </a:p>
        </p:txBody>
      </p:sp>
      <p:sp>
        <p:nvSpPr>
          <p:cNvPr id="34820" name="TextBox 3"/>
          <p:cNvSpPr txBox="1">
            <a:spLocks noChangeArrowheads="1"/>
          </p:cNvSpPr>
          <p:nvPr/>
        </p:nvSpPr>
        <p:spPr bwMode="auto">
          <a:xfrm>
            <a:off x="1428750" y="5572125"/>
            <a:ext cx="39290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Garamond" pitchFamily="18" charset="0"/>
              </a:rPr>
              <a:t>Над слайдами работали специалисты Финансового управления</a:t>
            </a:r>
          </a:p>
          <a:p>
            <a:pPr algn="ctr"/>
            <a:r>
              <a:rPr lang="ru-RU" sz="1600">
                <a:latin typeface="Garamond" pitchFamily="18" charset="0"/>
              </a:rPr>
              <a:t>Храмова Н.Б., Сычева Н.К.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186737" cy="6429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900" b="1" dirty="0" smtClean="0">
                <a:latin typeface="Book Antiqua" pitchFamily="18" charset="0"/>
              </a:rPr>
              <a:t/>
            </a:r>
            <a:br>
              <a:rPr lang="ru-RU" sz="1900" b="1" dirty="0" smtClean="0">
                <a:latin typeface="Book Antiqua" pitchFamily="18" charset="0"/>
              </a:rPr>
            </a:b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Основные параметры исполнения бюджета </a:t>
            </a:r>
            <a:b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27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городского округа Сухой Лог за 2014  год</a:t>
            </a:r>
            <a:r>
              <a:rPr lang="ru-RU" sz="21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/>
            </a:r>
            <a:br>
              <a:rPr lang="ru-RU" sz="21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</a:br>
            <a:r>
              <a:rPr lang="ru-RU" sz="1900" b="1" dirty="0" smtClean="0">
                <a:solidFill>
                  <a:schemeClr val="tx2">
                    <a:lumMod val="75000"/>
                  </a:schemeClr>
                </a:solidFill>
                <a:latin typeface="Book Antiqua" pitchFamily="18" charset="0"/>
              </a:rPr>
              <a:t>----------------------------------------------------------------------------------------------------------------</a:t>
            </a:r>
            <a:endParaRPr lang="ru-RU" sz="19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Выноска с четырьмя стрелками 2"/>
          <p:cNvSpPr/>
          <p:nvPr/>
        </p:nvSpPr>
        <p:spPr>
          <a:xfrm>
            <a:off x="3143240" y="2500306"/>
            <a:ext cx="2786082" cy="1785950"/>
          </a:xfrm>
          <a:prstGeom prst="quadArrow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perspectiveRelaxedModerately"/>
            <a:lightRig rig="threePt" dir="t"/>
          </a:scene3d>
          <a:sp3d>
            <a:bevelT prst="angle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latin typeface="Book Antiqua" pitchFamily="18" charset="0"/>
              </a:rPr>
              <a:t>БЮДЖЕТ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2143116"/>
            <a:ext cx="7500990" cy="42862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effectLst>
            <a:glow rad="101600">
              <a:schemeClr val="accent5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Доходы бюджета  1 320 718 тыс. руб.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4286256"/>
            <a:ext cx="7500990" cy="4286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5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softRound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</a:rPr>
              <a:t>Расходы бюджета 1 </a:t>
            </a:r>
            <a:r>
              <a:rPr lang="ru-RU" b="1" dirty="0" smtClean="0">
                <a:solidFill>
                  <a:schemeClr val="tx1"/>
                </a:solidFill>
              </a:rPr>
              <a:t>312 319,8 </a:t>
            </a:r>
            <a:r>
              <a:rPr lang="ru-RU" b="1" dirty="0">
                <a:solidFill>
                  <a:schemeClr val="tx1"/>
                </a:solidFill>
              </a:rPr>
              <a:t>тыс. руб.</a:t>
            </a:r>
          </a:p>
        </p:txBody>
      </p:sp>
      <p:sp>
        <p:nvSpPr>
          <p:cNvPr id="6" name="Пятиугольник 5"/>
          <p:cNvSpPr/>
          <p:nvPr/>
        </p:nvSpPr>
        <p:spPr>
          <a:xfrm rot="5400000">
            <a:off x="1250133" y="392885"/>
            <a:ext cx="1071570" cy="2286016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600" dirty="0">
                <a:latin typeface="Book Antiqua" pitchFamily="18" charset="0"/>
              </a:rPr>
              <a:t>Налоговые доходы</a:t>
            </a:r>
          </a:p>
          <a:p>
            <a:pPr algn="ctr">
              <a:defRPr/>
            </a:pPr>
            <a:r>
              <a:rPr lang="ru-RU" sz="1600" dirty="0">
                <a:latin typeface="Book Antiqua" pitchFamily="18" charset="0"/>
              </a:rPr>
              <a:t>492 658 тыс. руб.  </a:t>
            </a:r>
          </a:p>
        </p:txBody>
      </p:sp>
      <p:sp>
        <p:nvSpPr>
          <p:cNvPr id="7" name="Пятиугольник 6"/>
          <p:cNvSpPr/>
          <p:nvPr/>
        </p:nvSpPr>
        <p:spPr>
          <a:xfrm rot="5400000">
            <a:off x="3964777" y="321447"/>
            <a:ext cx="1071570" cy="2428892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600" dirty="0">
                <a:latin typeface="Book Antiqua" pitchFamily="18" charset="0"/>
              </a:rPr>
              <a:t>Неналоговые доходы</a:t>
            </a:r>
          </a:p>
          <a:p>
            <a:pPr algn="ctr">
              <a:defRPr/>
            </a:pPr>
            <a:r>
              <a:rPr lang="ru-RU" sz="1600" dirty="0">
                <a:latin typeface="Book Antiqua" pitchFamily="18" charset="0"/>
              </a:rPr>
              <a:t>78 662 тыс. руб.</a:t>
            </a:r>
          </a:p>
        </p:txBody>
      </p:sp>
      <p:sp>
        <p:nvSpPr>
          <p:cNvPr id="8" name="Пятиугольник 7"/>
          <p:cNvSpPr/>
          <p:nvPr/>
        </p:nvSpPr>
        <p:spPr>
          <a:xfrm rot="5400000">
            <a:off x="6822296" y="321449"/>
            <a:ext cx="1071571" cy="2428892"/>
          </a:xfrm>
          <a:prstGeom prst="homePlate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/>
          <a:effectLst>
            <a:innerShdw blurRad="63500" dist="50800" dir="108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>
              <a:defRPr/>
            </a:pPr>
            <a:r>
              <a:rPr lang="ru-RU" sz="1600" dirty="0">
                <a:latin typeface="Book Antiqua" pitchFamily="18" charset="0"/>
              </a:rPr>
              <a:t>Безвозмездные поступления </a:t>
            </a:r>
          </a:p>
          <a:p>
            <a:pPr algn="ctr">
              <a:defRPr/>
            </a:pPr>
            <a:r>
              <a:rPr lang="ru-RU" sz="1600" dirty="0" smtClean="0">
                <a:latin typeface="Book Antiqua" pitchFamily="18" charset="0"/>
              </a:rPr>
              <a:t>749 </a:t>
            </a:r>
            <a:r>
              <a:rPr lang="ru-RU" sz="1600" dirty="0">
                <a:latin typeface="Book Antiqua" pitchFamily="18" charset="0"/>
              </a:rPr>
              <a:t>398 тыс. руб.</a:t>
            </a:r>
          </a:p>
        </p:txBody>
      </p:sp>
      <p:sp>
        <p:nvSpPr>
          <p:cNvPr id="9" name="Пятиугольник 8"/>
          <p:cNvSpPr/>
          <p:nvPr/>
        </p:nvSpPr>
        <p:spPr>
          <a:xfrm>
            <a:off x="571472" y="4929198"/>
            <a:ext cx="1643074" cy="714380"/>
          </a:xfrm>
          <a:prstGeom prst="homePlate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Образование</a:t>
            </a:r>
          </a:p>
          <a:p>
            <a:pPr algn="ctr">
              <a:defRPr/>
            </a:pPr>
            <a:r>
              <a:rPr lang="ru-RU" sz="1200" b="1" dirty="0" smtClean="0">
                <a:latin typeface="Book Antiqua" pitchFamily="18" charset="0"/>
              </a:rPr>
              <a:t>787 459,1 тыс</a:t>
            </a:r>
            <a:r>
              <a:rPr lang="ru-RU" sz="1200" b="1" dirty="0">
                <a:latin typeface="Book Antiqua" pitchFamily="18" charset="0"/>
              </a:rPr>
              <a:t>. руб.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2643174" y="4929198"/>
            <a:ext cx="1643074" cy="714380"/>
          </a:xfrm>
          <a:prstGeom prst="homePlate">
            <a:avLst>
              <a:gd name="adj" fmla="val 1157"/>
            </a:avLst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Социальная политика</a:t>
            </a:r>
          </a:p>
          <a:p>
            <a:pPr algn="ctr">
              <a:defRPr/>
            </a:pPr>
            <a:r>
              <a:rPr lang="ru-RU" sz="1200" b="1" dirty="0" smtClean="0">
                <a:latin typeface="Book Antiqua" pitchFamily="18" charset="0"/>
              </a:rPr>
              <a:t>116 891,3 тыс.руб</a:t>
            </a:r>
            <a:r>
              <a:rPr lang="ru-RU" sz="1200" b="1" dirty="0">
                <a:latin typeface="Book Antiqua" pitchFamily="18" charset="0"/>
              </a:rPr>
              <a:t>.</a:t>
            </a:r>
          </a:p>
        </p:txBody>
      </p:sp>
      <p:sp>
        <p:nvSpPr>
          <p:cNvPr id="11" name="Пятиугольник 10"/>
          <p:cNvSpPr/>
          <p:nvPr/>
        </p:nvSpPr>
        <p:spPr>
          <a:xfrm>
            <a:off x="6858016" y="4929198"/>
            <a:ext cx="1785950" cy="714380"/>
          </a:xfrm>
          <a:prstGeom prst="homePlate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Культура и кинематография</a:t>
            </a:r>
          </a:p>
          <a:p>
            <a:pPr algn="ctr">
              <a:defRPr/>
            </a:pPr>
            <a:r>
              <a:rPr lang="ru-RU" sz="1200" b="1" dirty="0" smtClean="0">
                <a:latin typeface="Book Antiqua" pitchFamily="18" charset="0"/>
              </a:rPr>
              <a:t>83 509,5 тыс</a:t>
            </a:r>
            <a:r>
              <a:rPr lang="ru-RU" sz="1200" b="1" dirty="0">
                <a:latin typeface="Book Antiqua" pitchFamily="18" charset="0"/>
              </a:rPr>
              <a:t>. руб.</a:t>
            </a:r>
          </a:p>
        </p:txBody>
      </p:sp>
      <p:sp>
        <p:nvSpPr>
          <p:cNvPr id="12" name="Пятиугольник 11"/>
          <p:cNvSpPr/>
          <p:nvPr/>
        </p:nvSpPr>
        <p:spPr>
          <a:xfrm>
            <a:off x="571472" y="5857892"/>
            <a:ext cx="1571636" cy="785818"/>
          </a:xfrm>
          <a:prstGeom prst="homePlate">
            <a:avLst>
              <a:gd name="adj" fmla="val 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Общегосудар-</a:t>
            </a:r>
          </a:p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ственные вопросы</a:t>
            </a:r>
          </a:p>
          <a:p>
            <a:pPr algn="ctr">
              <a:defRPr/>
            </a:pPr>
            <a:r>
              <a:rPr lang="ru-RU" sz="1200" b="1" dirty="0" smtClean="0">
                <a:latin typeface="Book Antiqua" pitchFamily="18" charset="0"/>
              </a:rPr>
              <a:t>74 972,3 тыс</a:t>
            </a:r>
            <a:r>
              <a:rPr lang="ru-RU" sz="1200" b="1" dirty="0">
                <a:latin typeface="Book Antiqua" pitchFamily="18" charset="0"/>
              </a:rPr>
              <a:t>. руб.</a:t>
            </a:r>
          </a:p>
        </p:txBody>
      </p:sp>
      <p:sp>
        <p:nvSpPr>
          <p:cNvPr id="13" name="Пятиугольник 12"/>
          <p:cNvSpPr/>
          <p:nvPr/>
        </p:nvSpPr>
        <p:spPr>
          <a:xfrm>
            <a:off x="2714612" y="5857892"/>
            <a:ext cx="1500198" cy="785818"/>
          </a:xfrm>
          <a:prstGeom prst="homePlate">
            <a:avLst>
              <a:gd name="adj" fmla="val 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Национальная экономика</a:t>
            </a:r>
          </a:p>
          <a:p>
            <a:pPr algn="ctr">
              <a:defRPr/>
            </a:pPr>
            <a:r>
              <a:rPr lang="ru-RU" sz="1200" b="1" dirty="0" smtClean="0">
                <a:latin typeface="Book Antiqua" pitchFamily="18" charset="0"/>
              </a:rPr>
              <a:t>40 979,6 тыс</a:t>
            </a:r>
            <a:r>
              <a:rPr lang="ru-RU" sz="1200" b="1" dirty="0">
                <a:latin typeface="Book Antiqua" pitchFamily="18" charset="0"/>
              </a:rPr>
              <a:t>. руб.</a:t>
            </a:r>
          </a:p>
        </p:txBody>
      </p:sp>
      <p:sp>
        <p:nvSpPr>
          <p:cNvPr id="14" name="Пятиугольник 13"/>
          <p:cNvSpPr/>
          <p:nvPr/>
        </p:nvSpPr>
        <p:spPr>
          <a:xfrm>
            <a:off x="4714876" y="5857892"/>
            <a:ext cx="1643074" cy="785818"/>
          </a:xfrm>
          <a:prstGeom prst="homePlate">
            <a:avLst>
              <a:gd name="adj" fmla="val 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Физическая культура и спорт</a:t>
            </a:r>
          </a:p>
          <a:p>
            <a:pPr algn="ctr">
              <a:defRPr/>
            </a:pPr>
            <a:r>
              <a:rPr lang="ru-RU" sz="1200" b="1" dirty="0" smtClean="0">
                <a:latin typeface="Book Antiqua" pitchFamily="18" charset="0"/>
              </a:rPr>
              <a:t>13 858,1 тыс</a:t>
            </a:r>
            <a:r>
              <a:rPr lang="ru-RU" sz="1200" b="1" dirty="0">
                <a:latin typeface="Book Antiqua" pitchFamily="18" charset="0"/>
              </a:rPr>
              <a:t>. руб.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6929454" y="5857892"/>
            <a:ext cx="1643074" cy="785818"/>
          </a:xfrm>
          <a:prstGeom prst="homePlate">
            <a:avLst>
              <a:gd name="adj" fmla="val 1012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Прочие расходы</a:t>
            </a:r>
          </a:p>
          <a:p>
            <a:pPr algn="ctr">
              <a:defRPr/>
            </a:pPr>
            <a:r>
              <a:rPr lang="ru-RU" sz="1200" b="1" dirty="0" smtClean="0">
                <a:latin typeface="Book Antiqua" pitchFamily="18" charset="0"/>
              </a:rPr>
              <a:t>11 884,1 тыс</a:t>
            </a:r>
            <a:r>
              <a:rPr lang="ru-RU" sz="1200" b="1" dirty="0">
                <a:latin typeface="Book Antiqua" pitchFamily="18" charset="0"/>
              </a:rPr>
              <a:t>. руб.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71472" y="2857496"/>
            <a:ext cx="2143140" cy="12144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latin typeface="Book Antiqua" pitchFamily="18" charset="0"/>
            </a:endParaRPr>
          </a:p>
          <a:p>
            <a:pPr algn="ctr">
              <a:defRPr/>
            </a:pPr>
            <a:endParaRPr lang="ru-RU" sz="1600" dirty="0">
              <a:latin typeface="Book Antiqua" pitchFamily="18" charset="0"/>
            </a:endParaRPr>
          </a:p>
          <a:p>
            <a:pPr algn="ctr">
              <a:defRPr/>
            </a:pPr>
            <a:r>
              <a:rPr lang="ru-RU" sz="1600" b="1" dirty="0">
                <a:latin typeface="Book Antiqua" pitchFamily="18" charset="0"/>
              </a:rPr>
              <a:t>Доходы в расчете </a:t>
            </a:r>
          </a:p>
          <a:p>
            <a:pPr algn="ctr">
              <a:defRPr/>
            </a:pPr>
            <a:r>
              <a:rPr lang="ru-RU" sz="1600" b="1" dirty="0">
                <a:latin typeface="Book Antiqua" pitchFamily="18" charset="0"/>
              </a:rPr>
              <a:t>на 1 человека</a:t>
            </a:r>
          </a:p>
          <a:p>
            <a:pPr algn="ctr">
              <a:defRPr/>
            </a:pPr>
            <a:r>
              <a:rPr lang="ru-RU" sz="1600" b="1" dirty="0" smtClean="0">
                <a:latin typeface="Book Antiqua" pitchFamily="18" charset="0"/>
              </a:rPr>
              <a:t>26 953,0 </a:t>
            </a:r>
            <a:r>
              <a:rPr lang="ru-RU" sz="1600" b="1" dirty="0">
                <a:latin typeface="Book Antiqua" pitchFamily="18" charset="0"/>
              </a:rPr>
              <a:t>руб.</a:t>
            </a:r>
          </a:p>
          <a:p>
            <a:pPr algn="ctr">
              <a:defRPr/>
            </a:pPr>
            <a:endParaRPr lang="ru-RU" sz="1600" dirty="0">
              <a:latin typeface="Book Antiqua" pitchFamily="18" charset="0"/>
            </a:endParaRPr>
          </a:p>
          <a:p>
            <a:pPr algn="ctr">
              <a:defRPr/>
            </a:pP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6429388" y="2857496"/>
            <a:ext cx="2143140" cy="121444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>
                <a:latin typeface="Book Antiqua" pitchFamily="18" charset="0"/>
              </a:rPr>
              <a:t>Расходы в расчете </a:t>
            </a:r>
          </a:p>
          <a:p>
            <a:pPr algn="ctr">
              <a:defRPr/>
            </a:pPr>
            <a:r>
              <a:rPr lang="ru-RU" sz="1600" b="1" dirty="0">
                <a:latin typeface="Book Antiqua" pitchFamily="18" charset="0"/>
              </a:rPr>
              <a:t>на 1 человека</a:t>
            </a:r>
          </a:p>
          <a:p>
            <a:pPr algn="ctr">
              <a:defRPr/>
            </a:pPr>
            <a:r>
              <a:rPr lang="ru-RU" sz="1600" b="1" dirty="0" smtClean="0">
                <a:latin typeface="Book Antiqua" pitchFamily="18" charset="0"/>
              </a:rPr>
              <a:t>26 742,0 </a:t>
            </a:r>
            <a:r>
              <a:rPr lang="ru-RU" sz="1600" b="1" dirty="0">
                <a:latin typeface="Book Antiqua" pitchFamily="18" charset="0"/>
              </a:rPr>
              <a:t>руб.</a:t>
            </a:r>
          </a:p>
        </p:txBody>
      </p:sp>
      <p:sp>
        <p:nvSpPr>
          <p:cNvPr id="18" name="Пятиугольник 17"/>
          <p:cNvSpPr/>
          <p:nvPr/>
        </p:nvSpPr>
        <p:spPr>
          <a:xfrm>
            <a:off x="4714876" y="4929198"/>
            <a:ext cx="1714512" cy="714380"/>
          </a:xfrm>
          <a:prstGeom prst="homePlate">
            <a:avLst>
              <a:gd name="adj" fmla="val 0"/>
            </a:avLst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latin typeface="Book Antiqua" pitchFamily="18" charset="0"/>
              </a:rPr>
              <a:t>ЖКХ</a:t>
            </a:r>
          </a:p>
          <a:p>
            <a:pPr algn="ctr">
              <a:defRPr/>
            </a:pPr>
            <a:r>
              <a:rPr lang="ru-RU" sz="1200" b="1" dirty="0" smtClean="0">
                <a:latin typeface="Book Antiqua" pitchFamily="18" charset="0"/>
              </a:rPr>
              <a:t>182 765,8 тыс</a:t>
            </a:r>
            <a:r>
              <a:rPr lang="ru-RU" sz="1200" b="1" dirty="0">
                <a:latin typeface="Book Antiqua" pitchFamily="18" charset="0"/>
              </a:rPr>
              <a:t>. руб.</a:t>
            </a:r>
          </a:p>
        </p:txBody>
      </p:sp>
      <p:sp>
        <p:nvSpPr>
          <p:cNvPr id="34" name="Стрелка вниз 33"/>
          <p:cNvSpPr/>
          <p:nvPr/>
        </p:nvSpPr>
        <p:spPr>
          <a:xfrm>
            <a:off x="1428750" y="4714875"/>
            <a:ext cx="46038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5" name="Стрелка вниз 34"/>
          <p:cNvSpPr/>
          <p:nvPr/>
        </p:nvSpPr>
        <p:spPr>
          <a:xfrm>
            <a:off x="3429000" y="4714875"/>
            <a:ext cx="46038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6" name="Стрелка вниз 35"/>
          <p:cNvSpPr/>
          <p:nvPr/>
        </p:nvSpPr>
        <p:spPr>
          <a:xfrm>
            <a:off x="5500688" y="4714875"/>
            <a:ext cx="46037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7" name="Стрелка вниз 36"/>
          <p:cNvSpPr/>
          <p:nvPr/>
        </p:nvSpPr>
        <p:spPr>
          <a:xfrm>
            <a:off x="7715250" y="4714875"/>
            <a:ext cx="46038" cy="2143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 rot="16200000" flipH="1">
            <a:off x="1357291" y="5715016"/>
            <a:ext cx="142875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rot="5400000">
            <a:off x="3358356" y="5714207"/>
            <a:ext cx="142875" cy="15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6200000" flipH="1">
            <a:off x="5429250" y="5715001"/>
            <a:ext cx="142875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rot="16200000" flipH="1">
            <a:off x="7715250" y="5715001"/>
            <a:ext cx="142875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>
          <a:xfrm>
            <a:off x="1928794" y="285728"/>
            <a:ext cx="6500799" cy="8461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Структура доходов 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Cambria" pitchFamily="18" charset="0"/>
              </a:rPr>
              <a:t>бюджета за 2014 год</a:t>
            </a:r>
            <a:endParaRPr lang="ru-RU" sz="3200" dirty="0" smtClean="0">
              <a:solidFill>
                <a:schemeClr val="tx2">
                  <a:lumMod val="7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2050" name="Содержимое 4"/>
          <p:cNvGraphicFramePr>
            <a:graphicFrameLocks noGrp="1"/>
          </p:cNvGraphicFramePr>
          <p:nvPr>
            <p:ph idx="1"/>
          </p:nvPr>
        </p:nvGraphicFramePr>
        <p:xfrm>
          <a:off x="214313" y="1617663"/>
          <a:ext cx="8715375" cy="492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2" name="Worksheet" r:id="rId3" imgW="7877251" imgH="4448251" progId="Excel.Sheet.8">
                  <p:embed/>
                </p:oleObj>
              </mc:Choice>
              <mc:Fallback>
                <p:oleObj name="Worksheet" r:id="rId3" imgW="7877251" imgH="4448251" progId="Excel.Sheet.8">
                  <p:embed/>
                  <p:pic>
                    <p:nvPicPr>
                      <p:cNvPr id="0" name="Содержимое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3" y="1617663"/>
                        <a:ext cx="8715375" cy="492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2" name="Рисунок 3" descr="&amp;Mcy;&amp;icy;&amp;scy;&amp;tcy;&amp;icy;&amp;kcy;&amp;acy; &amp;Zcy;&amp;acy;&amp;pcy;&amp;icy;&amp;scy;&amp;icy; &amp;vcy; &amp;rcy;&amp;ucy;&amp;bcy;&amp;rcy;&amp;icy;&amp;kcy;&amp;iecy; &amp;Mcy;&amp;icy;&amp;scy;&amp;tcy;&amp;icy;&amp;kcy;&amp;acy; &amp;Dcy;&amp;ncy;&amp;iecy;&amp;vcy;&amp;ncy;&amp;icy;&amp;kcy; &amp;mcy;&amp;acy;&amp;dcy;&amp;acy;&amp;mcy;&amp;ncy;&amp;ucy;&amp;acy;&amp;rcy; : LiveInt…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142852"/>
            <a:ext cx="1500188" cy="128587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6215062" cy="85725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Структура налоговых доходов 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бюджета в 2014 году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</p:txBody>
      </p:sp>
      <p:graphicFrame>
        <p:nvGraphicFramePr>
          <p:cNvPr id="3074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8703033"/>
              </p:ext>
            </p:extLst>
          </p:nvPr>
        </p:nvGraphicFramePr>
        <p:xfrm>
          <a:off x="139700" y="1531938"/>
          <a:ext cx="8851900" cy="500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6" name="Лист" r:id="rId3" imgW="8486657" imgH="4800608" progId="Excel.Sheet.8">
                  <p:embed/>
                </p:oleObj>
              </mc:Choice>
              <mc:Fallback>
                <p:oleObj name="Лист" r:id="rId3" imgW="8486657" imgH="4800608" progId="Excel.Sheet.8">
                  <p:embed/>
                  <p:pic>
                    <p:nvPicPr>
                      <p:cNvPr id="0" name="Содержимое 4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9700" y="1531938"/>
                        <a:ext cx="8851900" cy="5006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6" name="Рисунок 3" descr="Vector Illustration Stacks Of Golden Coins Isolated On A White Background. - 121913815 : Shutterstock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72396" y="214290"/>
            <a:ext cx="128588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785786" y="428604"/>
            <a:ext cx="6357953" cy="792162"/>
          </a:xfrm>
        </p:spPr>
        <p:txBody>
          <a:bodyPr>
            <a:noAutofit/>
          </a:bodyPr>
          <a:lstStyle/>
          <a:p>
            <a:pPr eaLnBrk="1" hangingPunct="1"/>
            <a:r>
              <a:rPr lang="ru-RU" sz="2600" b="1" dirty="0" smtClean="0">
                <a:solidFill>
                  <a:srgbClr val="1700C0"/>
                </a:solidFill>
                <a:latin typeface="Cambria" pitchFamily="18" charset="0"/>
              </a:rPr>
              <a:t>Поступление налоговых платежей в бюджет за 2014 год</a:t>
            </a:r>
          </a:p>
        </p:txBody>
      </p:sp>
      <p:graphicFrame>
        <p:nvGraphicFramePr>
          <p:cNvPr id="4098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2" y="1714488"/>
          <a:ext cx="8724900" cy="484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0" name="Worksheet" r:id="rId3" imgW="8181975" imgH="4543425" progId="Excel.Sheet.8">
                  <p:embed/>
                </p:oleObj>
              </mc:Choice>
              <mc:Fallback>
                <p:oleObj name="Worksheet" r:id="rId3" imgW="8181975" imgH="4543425" progId="Excel.Sheet.8">
                  <p:embed/>
                  <p:pic>
                    <p:nvPicPr>
                      <p:cNvPr id="0" name="Содержимое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282" y="1714488"/>
                        <a:ext cx="8724900" cy="4845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0" name="Рисунок 3" descr="Blue Purse With Money Over White. EPS 8 &amp;Kcy;&amp;lcy;&amp;icy;&amp;pcy;&amp;acy;&amp;rcy;&amp;tcy;&amp;ycy;, &amp;vcy;&amp;iecy;&amp;kcy;&amp;tcy;&amp;ocy;&amp;rcy;&amp;ycy;, &amp;icy; &amp;Ncy;&amp;acy;&amp;bcy;&amp;ocy;&amp;rcy; &amp;Icy;&amp;lcy;&amp;lcy;&amp;yucy;&amp;scy;&amp;tcy;&amp;rcy;&amp;acy;&amp;tscy;&amp;icy;&amp;jcy; &amp;Bcy;&amp;iecy;&amp;zcy; &amp;Ocy;&amp;pcy;&amp;lcy;&amp;acy;&amp;tcy;&amp;ycy; &amp;Ocy;&amp;tcy;&amp;chcy;&amp;icy;&amp;scy;&amp;lcy;&amp;iecy;&amp;ncy;&amp;icy;&amp;jcy;. Image 9338969.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44" y="142852"/>
            <a:ext cx="1543050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xfrm>
            <a:off x="899592" y="188640"/>
            <a:ext cx="7143770" cy="941387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600" b="1" dirty="0" smtClean="0">
                <a:solidFill>
                  <a:srgbClr val="7030A0"/>
                </a:solidFill>
                <a:latin typeface="Cambria" pitchFamily="18" charset="0"/>
              </a:rPr>
              <a:t>Динамика поступлений налоговых </a:t>
            </a:r>
            <a:br>
              <a:rPr lang="ru-RU" sz="2600" b="1" dirty="0" smtClean="0">
                <a:solidFill>
                  <a:srgbClr val="7030A0"/>
                </a:solidFill>
                <a:latin typeface="Cambria" pitchFamily="18" charset="0"/>
              </a:rPr>
            </a:br>
            <a:r>
              <a:rPr lang="ru-RU" sz="2600" b="1" dirty="0" smtClean="0">
                <a:solidFill>
                  <a:srgbClr val="7030A0"/>
                </a:solidFill>
                <a:latin typeface="Cambria" pitchFamily="18" charset="0"/>
              </a:rPr>
              <a:t>платежей в бюджет за 2013-2014 годы</a:t>
            </a:r>
            <a:endParaRPr lang="ru-RU" sz="2600" dirty="0" smtClean="0">
              <a:solidFill>
                <a:srgbClr val="7030A0"/>
              </a:solidFill>
              <a:latin typeface="Cambria" pitchFamily="18" charset="0"/>
            </a:endParaRPr>
          </a:p>
        </p:txBody>
      </p:sp>
      <p:graphicFrame>
        <p:nvGraphicFramePr>
          <p:cNvPr id="6" name="Диаграмма 5"/>
          <p:cNvGraphicFramePr>
            <a:graphicFrameLocks noGrp="1"/>
          </p:cNvGraphicFramePr>
          <p:nvPr/>
        </p:nvGraphicFramePr>
        <p:xfrm>
          <a:off x="285720" y="1142984"/>
          <a:ext cx="8643998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122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4791346"/>
              </p:ext>
            </p:extLst>
          </p:nvPr>
        </p:nvGraphicFramePr>
        <p:xfrm>
          <a:off x="251520" y="1268760"/>
          <a:ext cx="8669338" cy="5224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5" name="Worksheet" r:id="rId4" imgW="8686800" imgH="5238902" progId="Excel.Sheet.8">
                  <p:embed/>
                </p:oleObj>
              </mc:Choice>
              <mc:Fallback>
                <p:oleObj name="Worksheet" r:id="rId4" imgW="8686800" imgH="5238902" progId="Excel.Shee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268760"/>
                        <a:ext cx="8669338" cy="5224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5177</TotalTime>
  <Words>2823</Words>
  <Application>Microsoft Office PowerPoint</Application>
  <PresentationFormat>Экран (4:3)</PresentationFormat>
  <Paragraphs>669</Paragraphs>
  <Slides>40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40</vt:i4>
      </vt:variant>
    </vt:vector>
  </HeadingPairs>
  <TitlesOfParts>
    <vt:vector size="44" baseType="lpstr">
      <vt:lpstr>Тема Office</vt:lpstr>
      <vt:lpstr>Worksheet</vt:lpstr>
      <vt:lpstr>Microsoft Excel 97-2003 Worksheet</vt:lpstr>
      <vt:lpstr>Документ</vt:lpstr>
      <vt:lpstr>Презентация PowerPoint</vt:lpstr>
      <vt:lpstr>Показатели социально-экономического развития городского округа Сухой Лог  за 2014 год           </vt:lpstr>
      <vt:lpstr>Презентация PowerPoint</vt:lpstr>
      <vt:lpstr>Основные характеристики бюджета городского округа Сухой Лог за 2014 год</vt:lpstr>
      <vt:lpstr> Основные параметры исполнения бюджета  городского округа Сухой Лог за 2014  год ----------------------------------------------------------------------------------------------------------------</vt:lpstr>
      <vt:lpstr>Структура доходов  бюджета за 2014 год</vt:lpstr>
      <vt:lpstr>Структура налоговых доходов  бюджета в 2014 году</vt:lpstr>
      <vt:lpstr>Поступление налоговых платежей в бюджет за 2014 год</vt:lpstr>
      <vt:lpstr>Динамика поступлений налоговых  платежей в бюджет за 2013-2014 годы</vt:lpstr>
      <vt:lpstr>Структура  неналоговых  доходов  бюджета в 2014 году</vt:lpstr>
      <vt:lpstr>Поступление неналоговых платежей  в бюджет за 2014 год</vt:lpstr>
      <vt:lpstr>Динамика поступлений неналоговых платежей в бюджет за 2013-2014 годы</vt:lpstr>
      <vt:lpstr>Структура безвозмездных  поступлений в 2014 году</vt:lpstr>
      <vt:lpstr>Безвозмездные поступления в бюджет  за 2014 год</vt:lpstr>
      <vt:lpstr>Динамика безвозмездных поступлений в бюджет  за 2013-2014 годы</vt:lpstr>
      <vt:lpstr>Недоимка по налоговым доходам</vt:lpstr>
      <vt:lpstr>Презентация PowerPoint</vt:lpstr>
      <vt:lpstr> Функциональная  структура  расходов  за  2014 год        ----------------------------------------------------------------------------------  </vt:lpstr>
      <vt:lpstr>Презентация PowerPoint</vt:lpstr>
      <vt:lpstr>Презентация PowerPoint</vt:lpstr>
      <vt:lpstr>    Социально - значимые расходы в 2014 году </vt:lpstr>
      <vt:lpstr>Исполнение бюджета го Сухой Лог по расходам  за 2014 год в разрезе главных распорядителей бюджетных средств (ГРБС)</vt:lpstr>
      <vt:lpstr>Структура расходов бюджета в сфере образования, в %</vt:lpstr>
      <vt:lpstr>Презентация PowerPoint</vt:lpstr>
      <vt:lpstr>Общее образование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Муниципальные программы городского округа Сухой Лог на 2014 год</vt:lpstr>
      <vt:lpstr>Источники финансирования дефицита бюджета</vt:lpstr>
      <vt:lpstr>Муниципальный долг городского округа Сухой Лог в 2014 году</vt:lpstr>
      <vt:lpstr>Презентация PowerPoint</vt:lpstr>
    </vt:vector>
  </TitlesOfParts>
  <Company>ФУ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Гребенюк</dc:creator>
  <cp:lastModifiedBy>Наталья Константинов</cp:lastModifiedBy>
  <cp:revision>616</cp:revision>
  <dcterms:created xsi:type="dcterms:W3CDTF">2014-05-05T02:55:32Z</dcterms:created>
  <dcterms:modified xsi:type="dcterms:W3CDTF">2015-06-10T04:15:17Z</dcterms:modified>
</cp:coreProperties>
</file>